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8" d="100"/>
          <a:sy n="58" d="100"/>
        </p:scale>
        <p:origin x="1160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90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coursera.org/professional-certificates/ibm-data-science?&amp;instructor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3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94053" y="4476400"/>
            <a:ext cx="3966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 Zain </a:t>
            </a:r>
            <a:r>
              <a:rPr lang="en-US" sz="2400" dirty="0" err="1" smtClean="0">
                <a:solidFill>
                  <a:schemeClr val="bg1"/>
                </a:solidFill>
              </a:rPr>
              <a:t>Ilyas</a:t>
            </a:r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06/01/2024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1282442" cy="4351338"/>
          </a:xfrm>
          <a:prstGeom prst="rect">
            <a:avLst/>
          </a:prstGeom>
        </p:spPr>
        <p:txBody>
          <a:bodyPr/>
          <a:lstStyle/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Create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training label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landing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outcomes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where 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= 1 &amp;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failure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=</a:t>
            </a:r>
            <a:r>
              <a:rPr lang="en-GB" sz="2400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0.</a:t>
            </a:r>
            <a:endParaRPr lang="en-GB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Outcome</a:t>
            </a:r>
            <a:r>
              <a:rPr lang="en-GB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column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two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components:</a:t>
            </a:r>
            <a:r>
              <a:rPr lang="en-GB" sz="2400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‘Mission</a:t>
            </a:r>
            <a:r>
              <a:rPr lang="en-GB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Outcome’</a:t>
            </a:r>
            <a:r>
              <a:rPr lang="en-GB" sz="2400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‘Landing</a:t>
            </a:r>
            <a:r>
              <a:rPr lang="en-GB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Location’</a:t>
            </a:r>
            <a:endParaRPr lang="en-GB" sz="2400" dirty="0">
              <a:latin typeface="Carlito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New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label column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‘class’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value of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if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‘Mission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Outcome’ is 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0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otherwise.  </a:t>
            </a:r>
            <a:r>
              <a:rPr lang="en-GB" sz="2400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Value </a:t>
            </a:r>
            <a:r>
              <a:rPr lang="en-GB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Mapping:</a:t>
            </a:r>
            <a:endParaRPr lang="en-GB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ASDS, 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RTLS,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&amp; 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True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Ocean –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2400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1</a:t>
            </a:r>
            <a:endParaRPr lang="en-GB" sz="2400" dirty="0">
              <a:latin typeface="Carlito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None </a:t>
            </a:r>
            <a:r>
              <a:rPr lang="en-GB" sz="2400" dirty="0" err="1">
                <a:solidFill>
                  <a:srgbClr val="404040"/>
                </a:solidFill>
                <a:latin typeface="Carlito"/>
                <a:cs typeface="Carlito"/>
              </a:rPr>
              <a:t>None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ASDS, None ASDS,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Ocean,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False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RTLS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–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set 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-&gt;</a:t>
            </a:r>
            <a:r>
              <a:rPr lang="en-GB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0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4"/>
            <a:ext cx="11293460" cy="50323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Exploratory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Analysis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on variables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400" spc="-50" dirty="0">
                <a:solidFill>
                  <a:srgbClr val="404040"/>
                </a:solidFill>
                <a:latin typeface="Carlito"/>
                <a:cs typeface="Carlito"/>
              </a:rPr>
              <a:t>Number,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Orbit, Class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30" dirty="0">
                <a:solidFill>
                  <a:srgbClr val="404040"/>
                </a:solidFill>
                <a:latin typeface="Carlito"/>
                <a:cs typeface="Carlito"/>
              </a:rPr>
              <a:t>Year.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Plots</a:t>
            </a:r>
            <a:r>
              <a:rPr lang="en-GB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Used:</a:t>
            </a:r>
            <a:endParaRPr lang="en-GB" sz="2400" dirty="0">
              <a:latin typeface="Carlito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Mass,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Site,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Orbit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Rate,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vs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Success </a:t>
            </a:r>
            <a:r>
              <a:rPr lang="en-GB" sz="2400" spc="-60" dirty="0">
                <a:solidFill>
                  <a:srgbClr val="404040"/>
                </a:solidFill>
                <a:latin typeface="Carlito"/>
                <a:cs typeface="Carlito"/>
              </a:rPr>
              <a:t>Yearly</a:t>
            </a:r>
            <a:r>
              <a:rPr lang="en-GB" sz="2400" spc="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60" dirty="0">
                <a:solidFill>
                  <a:srgbClr val="404040"/>
                </a:solidFill>
                <a:latin typeface="Carlito"/>
                <a:cs typeface="Carlito"/>
              </a:rPr>
              <a:t>Trend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plots, line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charts, 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bar plots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compare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relationships between variables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 to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decide if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relationship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exists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that they could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in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training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 machine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endParaRPr lang="en-GB" sz="2400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1132651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Loaded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into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IBM DB2</a:t>
            </a:r>
            <a:r>
              <a:rPr lang="en-GB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Queried using SQL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Python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integration.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Queries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were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get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understanding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GB" sz="2400" spc="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dataset.</a:t>
            </a:r>
            <a:endParaRPr lang="en-GB" sz="2400" dirty="0">
              <a:latin typeface="Carlito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Queried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information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about 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names, mission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outcomes, various pay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load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sizes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of 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customers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versions,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landing</a:t>
            </a:r>
            <a:r>
              <a:rPr lang="en-GB" sz="2400" spc="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outcomes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13538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Folium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maps mark Launch Sites, 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unsuccessful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landings, and a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proximity example 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key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locations: </a:t>
            </a:r>
            <a:r>
              <a:rPr lang="en-GB" sz="2400" spc="-60" dirty="0">
                <a:solidFill>
                  <a:srgbClr val="404040"/>
                </a:solidFill>
                <a:latin typeface="Carlito"/>
                <a:cs typeface="Carlito"/>
              </a:rPr>
              <a:t>Railway, Highway,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Coast,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en-GB" sz="2400" spc="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60" dirty="0">
                <a:solidFill>
                  <a:srgbClr val="404040"/>
                </a:solidFill>
                <a:latin typeface="Carlito"/>
                <a:cs typeface="Carlito"/>
              </a:rPr>
              <a:t>City.</a:t>
            </a:r>
            <a:endParaRPr lang="en-GB" sz="2400" dirty="0">
              <a:latin typeface="Carlito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z="2400" spc="-15" dirty="0">
                <a:solidFill>
                  <a:srgbClr val="404040"/>
                </a:solidFill>
                <a:latin typeface="Carlito"/>
                <a:cs typeface="Carlito"/>
              </a:rPr>
              <a:t>allows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understand why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located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where they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are.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Also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visualizes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relative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location.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includes 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chart and a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en-GB" sz="2400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plot.</a:t>
            </a:r>
            <a:endParaRPr lang="en-GB" sz="2400" dirty="0">
              <a:latin typeface="Carlito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Pie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chart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can be selected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show distribution of successful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can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selected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show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individual 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30" dirty="0">
                <a:solidFill>
                  <a:srgbClr val="404040"/>
                </a:solidFill>
                <a:latin typeface="Carlito"/>
                <a:cs typeface="Carlito"/>
              </a:rPr>
              <a:t>rates.</a:t>
            </a:r>
            <a:endParaRPr lang="en-GB" sz="2400" dirty="0">
              <a:latin typeface="Carlito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plot 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takes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two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inputs: All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or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individual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payload mass on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slider between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0  and 10000</a:t>
            </a:r>
            <a:r>
              <a:rPr lang="en-GB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 pie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chart is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to visualize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success</a:t>
            </a:r>
            <a:r>
              <a:rPr lang="en-GB" sz="2400" spc="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40" dirty="0">
                <a:solidFill>
                  <a:srgbClr val="404040"/>
                </a:solidFill>
                <a:latin typeface="Carlito"/>
                <a:cs typeface="Carlito"/>
              </a:rPr>
              <a:t>rate.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plot can help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us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see how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varies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sites, </a:t>
            </a:r>
            <a:r>
              <a:rPr lang="en-GB" sz="2400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Carlito"/>
                <a:cs typeface="Carlito"/>
              </a:rPr>
              <a:t>mass,</a:t>
            </a:r>
            <a:r>
              <a:rPr lang="en-GB" sz="2400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endParaRPr lang="en-GB" sz="2400" dirty="0">
              <a:latin typeface="Carlito"/>
              <a:cs typeface="Carlito"/>
            </a:endParaRPr>
          </a:p>
          <a:p>
            <a:pPr marL="12700">
              <a:lnSpc>
                <a:spcPts val="2350"/>
              </a:lnSpc>
            </a:pPr>
            <a:r>
              <a:rPr lang="en-GB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en-GB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z="2400" spc="-45" dirty="0">
                <a:solidFill>
                  <a:srgbClr val="404040"/>
                </a:solidFill>
                <a:latin typeface="Carlito"/>
                <a:cs typeface="Carlito"/>
              </a:rPr>
              <a:t>category.</a:t>
            </a:r>
            <a:endParaRPr lang="en-GB" sz="2400" dirty="0">
              <a:latin typeface="Carlito"/>
              <a:cs typeface="Carlito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104" name="object 5"/>
          <p:cNvGrpSpPr/>
          <p:nvPr/>
        </p:nvGrpSpPr>
        <p:grpSpPr>
          <a:xfrm>
            <a:off x="947805" y="1674376"/>
            <a:ext cx="1938655" cy="1728470"/>
            <a:chOff x="3822191" y="1933955"/>
            <a:chExt cx="1938655" cy="1728470"/>
          </a:xfrm>
        </p:grpSpPr>
        <p:sp>
          <p:nvSpPr>
            <p:cNvPr id="105" name="object 6"/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7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8"/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9"/>
          <p:cNvSpPr txBox="1"/>
          <p:nvPr/>
        </p:nvSpPr>
        <p:spPr>
          <a:xfrm>
            <a:off x="1172282" y="1694824"/>
            <a:ext cx="156845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09" name="object 10"/>
          <p:cNvSpPr txBox="1"/>
          <p:nvPr/>
        </p:nvSpPr>
        <p:spPr>
          <a:xfrm>
            <a:off x="1110362" y="2161992"/>
            <a:ext cx="17227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10" name="object 11"/>
          <p:cNvGrpSpPr/>
          <p:nvPr/>
        </p:nvGrpSpPr>
        <p:grpSpPr>
          <a:xfrm>
            <a:off x="1014603" y="3081471"/>
            <a:ext cx="1938655" cy="1729739"/>
            <a:chOff x="3822191" y="3375659"/>
            <a:chExt cx="1938655" cy="1729739"/>
          </a:xfrm>
        </p:grpSpPr>
        <p:sp>
          <p:nvSpPr>
            <p:cNvPr id="111" name="object 12"/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3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4"/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5"/>
          <p:cNvSpPr txBox="1"/>
          <p:nvPr/>
        </p:nvSpPr>
        <p:spPr>
          <a:xfrm>
            <a:off x="1345820" y="3041081"/>
            <a:ext cx="152463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15" name="object 16"/>
          <p:cNvSpPr txBox="1"/>
          <p:nvPr/>
        </p:nvSpPr>
        <p:spPr>
          <a:xfrm>
            <a:off x="1337438" y="3486094"/>
            <a:ext cx="128143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16" name="object 17"/>
          <p:cNvSpPr txBox="1"/>
          <p:nvPr/>
        </p:nvSpPr>
        <p:spPr>
          <a:xfrm>
            <a:off x="1290194" y="3723838"/>
            <a:ext cx="1367790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7" name="object 18"/>
          <p:cNvGrpSpPr/>
          <p:nvPr/>
        </p:nvGrpSpPr>
        <p:grpSpPr>
          <a:xfrm>
            <a:off x="1014603" y="4524700"/>
            <a:ext cx="2950845" cy="1169035"/>
            <a:chOff x="3822191" y="4818888"/>
            <a:chExt cx="2950845" cy="1169035"/>
          </a:xfrm>
        </p:grpSpPr>
        <p:sp>
          <p:nvSpPr>
            <p:cNvPr id="118" name="object 19"/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20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21"/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22"/>
          <p:cNvSpPr txBox="1"/>
          <p:nvPr/>
        </p:nvSpPr>
        <p:spPr>
          <a:xfrm>
            <a:off x="1273938" y="4820038"/>
            <a:ext cx="1344930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22" name="object 23"/>
          <p:cNvSpPr txBox="1"/>
          <p:nvPr/>
        </p:nvSpPr>
        <p:spPr>
          <a:xfrm>
            <a:off x="1499489" y="5065598"/>
            <a:ext cx="964382" cy="2744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 smtClean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 smtClean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lang="en-US"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 smtClean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23" name="object 24"/>
          <p:cNvGrpSpPr/>
          <p:nvPr/>
        </p:nvGrpSpPr>
        <p:grpSpPr>
          <a:xfrm>
            <a:off x="3462768" y="3378652"/>
            <a:ext cx="1938655" cy="2315210"/>
            <a:chOff x="6380988" y="3672840"/>
            <a:chExt cx="1938655" cy="2315210"/>
          </a:xfrm>
        </p:grpSpPr>
        <p:sp>
          <p:nvSpPr>
            <p:cNvPr id="124" name="object 25"/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26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27"/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7" name="object 28"/>
          <p:cNvSpPr txBox="1"/>
          <p:nvPr/>
        </p:nvSpPr>
        <p:spPr>
          <a:xfrm>
            <a:off x="3928238" y="4692721"/>
            <a:ext cx="121983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28" name="object 29"/>
          <p:cNvSpPr txBox="1"/>
          <p:nvPr/>
        </p:nvSpPr>
        <p:spPr>
          <a:xfrm>
            <a:off x="3678302" y="4922845"/>
            <a:ext cx="173228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29" name="object 30"/>
          <p:cNvGrpSpPr/>
          <p:nvPr/>
        </p:nvGrpSpPr>
        <p:grpSpPr>
          <a:xfrm>
            <a:off x="3573400" y="1935423"/>
            <a:ext cx="1938655" cy="2316480"/>
            <a:chOff x="6380988" y="2229611"/>
            <a:chExt cx="1938655" cy="2316480"/>
          </a:xfrm>
        </p:grpSpPr>
        <p:sp>
          <p:nvSpPr>
            <p:cNvPr id="130" name="object 31"/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32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33"/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34"/>
          <p:cNvSpPr txBox="1"/>
          <p:nvPr/>
        </p:nvSpPr>
        <p:spPr>
          <a:xfrm>
            <a:off x="3635171" y="3087194"/>
            <a:ext cx="1593850" cy="275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" dirty="0" err="1" smtClean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34" name="object 35"/>
          <p:cNvSpPr txBox="1"/>
          <p:nvPr/>
        </p:nvSpPr>
        <p:spPr>
          <a:xfrm>
            <a:off x="3795395" y="3366840"/>
            <a:ext cx="148399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35" name="object 36"/>
          <p:cNvSpPr txBox="1"/>
          <p:nvPr/>
        </p:nvSpPr>
        <p:spPr>
          <a:xfrm>
            <a:off x="3728340" y="3605221"/>
            <a:ext cx="1682242" cy="536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36" name="object 37"/>
          <p:cNvSpPr txBox="1"/>
          <p:nvPr/>
        </p:nvSpPr>
        <p:spPr>
          <a:xfrm>
            <a:off x="4294365" y="3854191"/>
            <a:ext cx="110045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37" name="object 38"/>
          <p:cNvGrpSpPr/>
          <p:nvPr/>
        </p:nvGrpSpPr>
        <p:grpSpPr>
          <a:xfrm>
            <a:off x="3573400" y="1639767"/>
            <a:ext cx="2950845" cy="1169035"/>
            <a:chOff x="6380988" y="1933955"/>
            <a:chExt cx="2950845" cy="1169035"/>
          </a:xfrm>
        </p:grpSpPr>
        <p:sp>
          <p:nvSpPr>
            <p:cNvPr id="138" name="object 39"/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40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41"/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1" name="object 42"/>
          <p:cNvSpPr txBox="1"/>
          <p:nvPr/>
        </p:nvSpPr>
        <p:spPr>
          <a:xfrm>
            <a:off x="3696716" y="1882274"/>
            <a:ext cx="145542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42" name="object 43"/>
          <p:cNvSpPr txBox="1"/>
          <p:nvPr/>
        </p:nvSpPr>
        <p:spPr>
          <a:xfrm>
            <a:off x="3998342" y="2161992"/>
            <a:ext cx="107188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43" name="object 44"/>
          <p:cNvGrpSpPr/>
          <p:nvPr/>
        </p:nvGrpSpPr>
        <p:grpSpPr>
          <a:xfrm>
            <a:off x="6130671" y="1639767"/>
            <a:ext cx="1938655" cy="1728470"/>
            <a:chOff x="8938259" y="1933955"/>
            <a:chExt cx="1938655" cy="1728470"/>
          </a:xfrm>
        </p:grpSpPr>
        <p:sp>
          <p:nvSpPr>
            <p:cNvPr id="144" name="object 45"/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EDC1A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46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47"/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7" name="object 48"/>
          <p:cNvSpPr txBox="1"/>
          <p:nvPr/>
        </p:nvSpPr>
        <p:spPr>
          <a:xfrm>
            <a:off x="6472971" y="1701425"/>
            <a:ext cx="15195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 dirty="0">
              <a:latin typeface="Carlito"/>
              <a:cs typeface="Carlito"/>
            </a:endParaRPr>
          </a:p>
        </p:txBody>
      </p:sp>
      <p:sp>
        <p:nvSpPr>
          <p:cNvPr id="148" name="object 49"/>
          <p:cNvSpPr txBox="1"/>
          <p:nvPr/>
        </p:nvSpPr>
        <p:spPr>
          <a:xfrm>
            <a:off x="6491605" y="2161992"/>
            <a:ext cx="1202690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 dirty="0">
              <a:latin typeface="Carlito"/>
              <a:cs typeface="Carlito"/>
            </a:endParaRPr>
          </a:p>
        </p:txBody>
      </p:sp>
      <p:grpSp>
        <p:nvGrpSpPr>
          <p:cNvPr id="149" name="object 50"/>
          <p:cNvGrpSpPr/>
          <p:nvPr/>
        </p:nvGrpSpPr>
        <p:grpSpPr>
          <a:xfrm>
            <a:off x="6130671" y="3081471"/>
            <a:ext cx="1938655" cy="1170305"/>
            <a:chOff x="8938259" y="3375659"/>
            <a:chExt cx="1938655" cy="1170305"/>
          </a:xfrm>
        </p:grpSpPr>
        <p:sp>
          <p:nvSpPr>
            <p:cNvPr id="150" name="object 51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solidFill>
              <a:srgbClr val="E283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52"/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2" name="object 53"/>
          <p:cNvSpPr txBox="1"/>
          <p:nvPr/>
        </p:nvSpPr>
        <p:spPr>
          <a:xfrm>
            <a:off x="6247766" y="3362269"/>
            <a:ext cx="1709420" cy="539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8F4877-D962-4130-8512-2C5408972FE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25" y="1459715"/>
            <a:ext cx="5963918" cy="33547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09977" y="5213366"/>
            <a:ext cx="97756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pc="-5" dirty="0">
                <a:latin typeface="Carlito"/>
                <a:cs typeface="Carlito"/>
              </a:rPr>
              <a:t>This is </a:t>
            </a:r>
            <a:r>
              <a:rPr lang="en-GB" dirty="0">
                <a:latin typeface="Carlito"/>
                <a:cs typeface="Carlito"/>
              </a:rPr>
              <a:t>a </a:t>
            </a:r>
            <a:r>
              <a:rPr lang="en-GB" spc="-20" dirty="0">
                <a:latin typeface="Carlito"/>
                <a:cs typeface="Carlito"/>
              </a:rPr>
              <a:t>preview </a:t>
            </a:r>
            <a:r>
              <a:rPr lang="en-GB" spc="-5" dirty="0">
                <a:latin typeface="Carlito"/>
                <a:cs typeface="Carlito"/>
              </a:rPr>
              <a:t>of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 err="1">
                <a:latin typeface="Carlito"/>
                <a:cs typeface="Carlito"/>
              </a:rPr>
              <a:t>Plotly</a:t>
            </a:r>
            <a:r>
              <a:rPr lang="en-GB" spc="-15" dirty="0">
                <a:latin typeface="Carlito"/>
                <a:cs typeface="Carlito"/>
              </a:rPr>
              <a:t> dashboard.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20" dirty="0">
                <a:latin typeface="Carlito"/>
                <a:cs typeface="Carlito"/>
              </a:rPr>
              <a:t>following </a:t>
            </a:r>
            <a:r>
              <a:rPr lang="en-GB" spc="-5" dirty="0">
                <a:latin typeface="Carlito"/>
                <a:cs typeface="Carlito"/>
              </a:rPr>
              <a:t>sides will show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results </a:t>
            </a:r>
            <a:r>
              <a:rPr lang="en-GB" spc="-5" dirty="0">
                <a:latin typeface="Carlito"/>
                <a:cs typeface="Carlito"/>
              </a:rPr>
              <a:t>of </a:t>
            </a:r>
            <a:r>
              <a:rPr lang="en-GB" spc="-20" dirty="0">
                <a:latin typeface="Carlito"/>
                <a:cs typeface="Carlito"/>
              </a:rPr>
              <a:t>EDA </a:t>
            </a:r>
            <a:r>
              <a:rPr lang="en-GB" spc="-5" dirty="0">
                <a:latin typeface="Carlito"/>
                <a:cs typeface="Carlito"/>
              </a:rPr>
              <a:t>with  </a:t>
            </a:r>
            <a:r>
              <a:rPr lang="en-GB" spc="-20" dirty="0">
                <a:latin typeface="Carlito"/>
                <a:cs typeface="Carlito"/>
              </a:rPr>
              <a:t>visualization, EDA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dirty="0">
                <a:latin typeface="Carlito"/>
                <a:cs typeface="Carlito"/>
              </a:rPr>
              <a:t>SQL, </a:t>
            </a:r>
            <a:r>
              <a:rPr lang="en-GB" spc="-25" dirty="0">
                <a:latin typeface="Carlito"/>
                <a:cs typeface="Carlito"/>
              </a:rPr>
              <a:t>Interactive </a:t>
            </a:r>
            <a:r>
              <a:rPr lang="en-GB" dirty="0">
                <a:latin typeface="Carlito"/>
                <a:cs typeface="Carlito"/>
              </a:rPr>
              <a:t>Map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spc="-20" dirty="0">
                <a:latin typeface="Carlito"/>
                <a:cs typeface="Carlito"/>
              </a:rPr>
              <a:t>Folium, </a:t>
            </a:r>
            <a:r>
              <a:rPr lang="en-GB" dirty="0">
                <a:latin typeface="Carlito"/>
                <a:cs typeface="Carlito"/>
              </a:rPr>
              <a:t>and </a:t>
            </a:r>
            <a:r>
              <a:rPr lang="en-GB" spc="-10" dirty="0">
                <a:latin typeface="Carlito"/>
                <a:cs typeface="Carlito"/>
              </a:rPr>
              <a:t>finally </a:t>
            </a:r>
            <a:r>
              <a:rPr lang="en-GB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results </a:t>
            </a:r>
            <a:r>
              <a:rPr lang="en-GB" spc="-5" dirty="0">
                <a:latin typeface="Carlito"/>
                <a:cs typeface="Carlito"/>
              </a:rPr>
              <a:t>of our </a:t>
            </a:r>
            <a:r>
              <a:rPr lang="en-GB" dirty="0">
                <a:latin typeface="Carlito"/>
                <a:cs typeface="Carlito"/>
              </a:rPr>
              <a:t>model </a:t>
            </a:r>
            <a:r>
              <a:rPr lang="en-GB" spc="-5" dirty="0">
                <a:latin typeface="Carlito"/>
                <a:cs typeface="Carlito"/>
              </a:rPr>
              <a:t>with  </a:t>
            </a:r>
            <a:r>
              <a:rPr lang="en-GB" dirty="0">
                <a:latin typeface="Carlito"/>
                <a:cs typeface="Carlito"/>
              </a:rPr>
              <a:t>about 83%</a:t>
            </a:r>
            <a:r>
              <a:rPr lang="en-GB" spc="-5" dirty="0">
                <a:latin typeface="Carlito"/>
                <a:cs typeface="Carlito"/>
              </a:rPr>
              <a:t> </a:t>
            </a:r>
            <a:r>
              <a:rPr lang="en-GB" spc="-45" dirty="0">
                <a:latin typeface="Carlito"/>
                <a:cs typeface="Carlito"/>
              </a:rPr>
              <a:t>accuracy.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-301900" y="1511019"/>
            <a:ext cx="12100560" cy="2377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48019" y="38884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latin typeface="Carlito"/>
                <a:cs typeface="Carlito"/>
              </a:rPr>
              <a:t>Green indicates successful </a:t>
            </a:r>
            <a:r>
              <a:rPr lang="en-GB" spc="-10" dirty="0">
                <a:latin typeface="Carlito"/>
                <a:cs typeface="Carlito"/>
              </a:rPr>
              <a:t>launch; </a:t>
            </a:r>
            <a:r>
              <a:rPr lang="en-GB" spc="-15" dirty="0">
                <a:latin typeface="Carlito"/>
                <a:cs typeface="Carlito"/>
              </a:rPr>
              <a:t>Purple </a:t>
            </a:r>
            <a:r>
              <a:rPr lang="en-GB" spc="-20" dirty="0">
                <a:latin typeface="Carlito"/>
                <a:cs typeface="Carlito"/>
              </a:rPr>
              <a:t>indicates unsuccessful</a:t>
            </a:r>
            <a:r>
              <a:rPr lang="en-GB" spc="180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launch.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8019" y="4659098"/>
            <a:ext cx="10837592" cy="1097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20900"/>
              </a:lnSpc>
              <a:spcBef>
                <a:spcPts val="105"/>
              </a:spcBef>
            </a:pPr>
            <a:r>
              <a:rPr lang="en-GB" spc="-20" dirty="0">
                <a:latin typeface="Carlito"/>
                <a:cs typeface="Carlito"/>
              </a:rPr>
              <a:t>Graphic </a:t>
            </a:r>
            <a:r>
              <a:rPr lang="en-GB" spc="-10" dirty="0">
                <a:latin typeface="Carlito"/>
                <a:cs typeface="Carlito"/>
              </a:rPr>
              <a:t>suggests </a:t>
            </a:r>
            <a:r>
              <a:rPr lang="en-GB" spc="-5" dirty="0">
                <a:latin typeface="Carlito"/>
                <a:cs typeface="Carlito"/>
              </a:rPr>
              <a:t>an </a:t>
            </a:r>
            <a:r>
              <a:rPr lang="en-GB" spc="-20" dirty="0">
                <a:latin typeface="Carlito"/>
                <a:cs typeface="Carlito"/>
              </a:rPr>
              <a:t>increase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40" dirty="0">
                <a:latin typeface="Carlito"/>
                <a:cs typeface="Carlito"/>
              </a:rPr>
              <a:t>rate </a:t>
            </a:r>
            <a:r>
              <a:rPr lang="en-GB" spc="-20" dirty="0">
                <a:latin typeface="Carlito"/>
                <a:cs typeface="Carlito"/>
              </a:rPr>
              <a:t>over </a:t>
            </a:r>
            <a:r>
              <a:rPr lang="en-GB" spc="-5" dirty="0">
                <a:latin typeface="Carlito"/>
                <a:cs typeface="Carlito"/>
              </a:rPr>
              <a:t>time </a:t>
            </a:r>
            <a:r>
              <a:rPr lang="en-GB" spc="-20" dirty="0">
                <a:latin typeface="Carlito"/>
                <a:cs typeface="Carlito"/>
              </a:rPr>
              <a:t>(indicated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10" dirty="0">
                <a:latin typeface="Carlito"/>
                <a:cs typeface="Carlito"/>
              </a:rPr>
              <a:t>Flight </a:t>
            </a:r>
            <a:r>
              <a:rPr lang="en-GB" spc="-5" dirty="0">
                <a:latin typeface="Carlito"/>
                <a:cs typeface="Carlito"/>
              </a:rPr>
              <a:t>Number).  </a:t>
            </a:r>
            <a:r>
              <a:rPr lang="en-GB" spc="-25" dirty="0">
                <a:latin typeface="Carlito"/>
                <a:cs typeface="Carlito"/>
              </a:rPr>
              <a:t>Likely </a:t>
            </a:r>
            <a:r>
              <a:rPr lang="en-GB" spc="-5" dirty="0">
                <a:latin typeface="Carlito"/>
                <a:cs typeface="Carlito"/>
              </a:rPr>
              <a:t>a big </a:t>
            </a:r>
            <a:r>
              <a:rPr lang="en-GB" spc="-25" dirty="0">
                <a:latin typeface="Carlito"/>
                <a:cs typeface="Carlito"/>
              </a:rPr>
              <a:t>breakthrough </a:t>
            </a:r>
            <a:r>
              <a:rPr lang="en-GB" spc="-20" dirty="0">
                <a:latin typeface="Carlito"/>
                <a:cs typeface="Carlito"/>
              </a:rPr>
              <a:t>around </a:t>
            </a:r>
            <a:r>
              <a:rPr lang="en-GB" spc="-10" dirty="0">
                <a:latin typeface="Carlito"/>
                <a:cs typeface="Carlito"/>
              </a:rPr>
              <a:t>flight </a:t>
            </a:r>
            <a:r>
              <a:rPr lang="en-GB" spc="-15" dirty="0">
                <a:latin typeface="Carlito"/>
                <a:cs typeface="Carlito"/>
              </a:rPr>
              <a:t>20 </a:t>
            </a:r>
            <a:r>
              <a:rPr lang="en-GB" spc="-5" dirty="0">
                <a:latin typeface="Carlito"/>
                <a:cs typeface="Carlito"/>
              </a:rPr>
              <a:t>which </a:t>
            </a:r>
            <a:r>
              <a:rPr lang="en-GB" spc="-15" dirty="0">
                <a:latin typeface="Carlito"/>
                <a:cs typeface="Carlito"/>
              </a:rPr>
              <a:t>significantly </a:t>
            </a:r>
            <a:r>
              <a:rPr lang="en-GB" spc="-20" dirty="0">
                <a:latin typeface="Carlito"/>
                <a:cs typeface="Carlito"/>
              </a:rPr>
              <a:t>increased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25" dirty="0">
                <a:latin typeface="Carlito"/>
                <a:cs typeface="Carlito"/>
              </a:rPr>
              <a:t>rate.  </a:t>
            </a:r>
            <a:r>
              <a:rPr lang="en-GB" spc="-20" dirty="0">
                <a:latin typeface="Carlito"/>
                <a:cs typeface="Carlito"/>
              </a:rPr>
              <a:t>CCAFS appears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5" dirty="0">
                <a:latin typeface="Carlito"/>
                <a:cs typeface="Carlito"/>
              </a:rPr>
              <a:t>be the main </a:t>
            </a:r>
            <a:r>
              <a:rPr lang="en-GB" spc="-10" dirty="0">
                <a:latin typeface="Carlito"/>
                <a:cs typeface="Carlito"/>
              </a:rPr>
              <a:t>launch </a:t>
            </a:r>
            <a:r>
              <a:rPr lang="en-GB" spc="-15" dirty="0">
                <a:latin typeface="Carlito"/>
                <a:cs typeface="Carlito"/>
              </a:rPr>
              <a:t>site </a:t>
            </a:r>
            <a:r>
              <a:rPr lang="en-GB" spc="-5" dirty="0">
                <a:latin typeface="Carlito"/>
                <a:cs typeface="Carlito"/>
              </a:rPr>
              <a:t>as it has the </a:t>
            </a:r>
            <a:r>
              <a:rPr lang="en-GB" spc="-20" dirty="0">
                <a:latin typeface="Carlito"/>
                <a:cs typeface="Carlito"/>
              </a:rPr>
              <a:t>most</a:t>
            </a:r>
            <a:r>
              <a:rPr lang="en-GB" spc="-90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volume.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6" name="object 7"/>
          <p:cNvSpPr/>
          <p:nvPr/>
        </p:nvSpPr>
        <p:spPr>
          <a:xfrm>
            <a:off x="45720" y="1374727"/>
            <a:ext cx="12100560" cy="2377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13272" y="37521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latin typeface="Carlito"/>
                <a:cs typeface="Carlito"/>
              </a:rPr>
              <a:t>Green indicates successful </a:t>
            </a:r>
            <a:r>
              <a:rPr lang="en-GB" spc="-10" dirty="0">
                <a:latin typeface="Carlito"/>
                <a:cs typeface="Carlito"/>
              </a:rPr>
              <a:t>launch; </a:t>
            </a:r>
            <a:r>
              <a:rPr lang="en-GB" spc="-15" dirty="0">
                <a:latin typeface="Carlito"/>
                <a:cs typeface="Carlito"/>
              </a:rPr>
              <a:t>Purple </a:t>
            </a:r>
            <a:r>
              <a:rPr lang="en-GB" spc="-20" dirty="0">
                <a:latin typeface="Carlito"/>
                <a:cs typeface="Carlito"/>
              </a:rPr>
              <a:t>indicates unsuccessful</a:t>
            </a:r>
            <a:r>
              <a:rPr lang="en-GB" spc="185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launch.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3272" y="4768184"/>
            <a:ext cx="11075624" cy="76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lang="en-GB" spc="-25" dirty="0">
                <a:latin typeface="Carlito"/>
                <a:cs typeface="Carlito"/>
              </a:rPr>
              <a:t>Payload </a:t>
            </a:r>
            <a:r>
              <a:rPr lang="en-GB" spc="-5" dirty="0">
                <a:latin typeface="Carlito"/>
                <a:cs typeface="Carlito"/>
              </a:rPr>
              <a:t>mass </a:t>
            </a:r>
            <a:r>
              <a:rPr lang="en-GB" spc="-20" dirty="0">
                <a:latin typeface="Carlito"/>
                <a:cs typeface="Carlito"/>
              </a:rPr>
              <a:t>appears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0" dirty="0">
                <a:latin typeface="Carlito"/>
                <a:cs typeface="Carlito"/>
              </a:rPr>
              <a:t>fall mostly between </a:t>
            </a:r>
            <a:r>
              <a:rPr lang="en-GB" spc="-10" dirty="0">
                <a:latin typeface="Carlito"/>
                <a:cs typeface="Carlito"/>
              </a:rPr>
              <a:t>0-6000 </a:t>
            </a:r>
            <a:r>
              <a:rPr lang="en-GB" spc="-5" dirty="0">
                <a:latin typeface="Carlito"/>
                <a:cs typeface="Carlito"/>
              </a:rPr>
              <a:t>kg.  </a:t>
            </a:r>
            <a:r>
              <a:rPr lang="en-GB" spc="-25" dirty="0">
                <a:latin typeface="Carlito"/>
                <a:cs typeface="Carlito"/>
              </a:rPr>
              <a:t>Different </a:t>
            </a:r>
            <a:r>
              <a:rPr lang="en-GB" spc="-5" dirty="0">
                <a:latin typeface="Carlito"/>
                <a:cs typeface="Carlito"/>
              </a:rPr>
              <a:t>launch </a:t>
            </a:r>
            <a:r>
              <a:rPr lang="en-GB" spc="-10" dirty="0">
                <a:latin typeface="Carlito"/>
                <a:cs typeface="Carlito"/>
              </a:rPr>
              <a:t>sites </a:t>
            </a:r>
            <a:r>
              <a:rPr lang="en-GB" spc="-5" dirty="0">
                <a:latin typeface="Carlito"/>
                <a:cs typeface="Carlito"/>
              </a:rPr>
              <a:t>also </a:t>
            </a:r>
            <a:r>
              <a:rPr lang="en-GB" spc="-15" dirty="0">
                <a:latin typeface="Carlito"/>
                <a:cs typeface="Carlito"/>
              </a:rPr>
              <a:t>seem to use </a:t>
            </a:r>
            <a:r>
              <a:rPr lang="en-GB" spc="-25" dirty="0">
                <a:latin typeface="Carlito"/>
                <a:cs typeface="Carlito"/>
              </a:rPr>
              <a:t>different </a:t>
            </a:r>
            <a:r>
              <a:rPr lang="en-GB" spc="-20" dirty="0">
                <a:latin typeface="Carlito"/>
                <a:cs typeface="Carlito"/>
              </a:rPr>
              <a:t>payload</a:t>
            </a:r>
            <a:r>
              <a:rPr lang="en-GB" spc="-10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mass.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16829" y="1538212"/>
            <a:ext cx="5430011" cy="3514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342043" y="15437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GB" spc="-5" dirty="0">
                <a:latin typeface="Carlito"/>
                <a:cs typeface="Carlito"/>
              </a:rPr>
              <a:t>Success </a:t>
            </a:r>
            <a:r>
              <a:rPr lang="en-GB" spc="-25" dirty="0">
                <a:latin typeface="Carlito"/>
                <a:cs typeface="Carlito"/>
              </a:rPr>
              <a:t>Rate </a:t>
            </a:r>
            <a:r>
              <a:rPr lang="en-GB" spc="-20" dirty="0">
                <a:latin typeface="Carlito"/>
                <a:cs typeface="Carlito"/>
              </a:rPr>
              <a:t>Scale</a:t>
            </a:r>
            <a:r>
              <a:rPr lang="en-GB" spc="-6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with  </a:t>
            </a:r>
            <a:r>
              <a:rPr lang="en-GB" dirty="0">
                <a:latin typeface="Carlito"/>
                <a:cs typeface="Carlito"/>
              </a:rPr>
              <a:t>0 as</a:t>
            </a:r>
            <a:r>
              <a:rPr lang="en-GB" spc="-70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0%</a:t>
            </a:r>
            <a:endParaRPr lang="en-GB" dirty="0">
              <a:latin typeface="Carlito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lang="en-GB" dirty="0">
                <a:latin typeface="Carlito"/>
                <a:cs typeface="Carlito"/>
              </a:rPr>
              <a:t>0.6 as</a:t>
            </a:r>
            <a:r>
              <a:rPr lang="en-GB" spc="-195" dirty="0">
                <a:latin typeface="Carlito"/>
                <a:cs typeface="Carlito"/>
              </a:rPr>
              <a:t> </a:t>
            </a:r>
            <a:r>
              <a:rPr lang="en-GB" dirty="0">
                <a:latin typeface="Carlito"/>
                <a:cs typeface="Carlito"/>
              </a:rPr>
              <a:t>60%  1 as</a:t>
            </a:r>
            <a:r>
              <a:rPr lang="en-GB" spc="-12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100%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20579" y="2680047"/>
            <a:ext cx="6096000" cy="23725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lang="en-GB" spc="-15" dirty="0">
                <a:latin typeface="Carlito"/>
                <a:cs typeface="Carlito"/>
              </a:rPr>
              <a:t>ES-L1 </a:t>
            </a:r>
            <a:r>
              <a:rPr lang="en-GB" spc="-20" dirty="0">
                <a:latin typeface="Carlito"/>
                <a:cs typeface="Carlito"/>
              </a:rPr>
              <a:t>(1), </a:t>
            </a:r>
            <a:r>
              <a:rPr lang="en-GB" spc="-25" dirty="0">
                <a:latin typeface="Carlito"/>
                <a:cs typeface="Carlito"/>
              </a:rPr>
              <a:t>GEO </a:t>
            </a:r>
            <a:r>
              <a:rPr lang="en-GB" spc="-20" dirty="0">
                <a:latin typeface="Carlito"/>
                <a:cs typeface="Carlito"/>
              </a:rPr>
              <a:t>(1), HEO </a:t>
            </a:r>
            <a:r>
              <a:rPr lang="en-GB" spc="-15" dirty="0">
                <a:latin typeface="Carlito"/>
                <a:cs typeface="Carlito"/>
              </a:rPr>
              <a:t>(1) </a:t>
            </a:r>
            <a:r>
              <a:rPr lang="en-GB" spc="-25" dirty="0">
                <a:latin typeface="Carlito"/>
                <a:cs typeface="Carlito"/>
              </a:rPr>
              <a:t>have </a:t>
            </a:r>
            <a:r>
              <a:rPr lang="en-GB" spc="-20" dirty="0">
                <a:latin typeface="Carlito"/>
                <a:cs typeface="Carlito"/>
              </a:rPr>
              <a:t>100%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40" dirty="0">
                <a:latin typeface="Carlito"/>
                <a:cs typeface="Carlito"/>
              </a:rPr>
              <a:t>rate </a:t>
            </a:r>
            <a:r>
              <a:rPr lang="en-GB" spc="-15" dirty="0">
                <a:latin typeface="Carlito"/>
                <a:cs typeface="Carlito"/>
              </a:rPr>
              <a:t>(sample </a:t>
            </a:r>
            <a:r>
              <a:rPr lang="en-GB" spc="-20" dirty="0">
                <a:latin typeface="Carlito"/>
                <a:cs typeface="Carlito"/>
              </a:rPr>
              <a:t>sizes </a:t>
            </a:r>
            <a:r>
              <a:rPr lang="en-GB" spc="-5" dirty="0">
                <a:latin typeface="Carlito"/>
                <a:cs typeface="Carlito"/>
              </a:rPr>
              <a:t>in </a:t>
            </a:r>
            <a:r>
              <a:rPr lang="en-GB" spc="-20" dirty="0">
                <a:latin typeface="Carlito"/>
                <a:cs typeface="Carlito"/>
              </a:rPr>
              <a:t>parenthesis)  </a:t>
            </a:r>
            <a:r>
              <a:rPr lang="en-GB" spc="-10" dirty="0">
                <a:latin typeface="Carlito"/>
                <a:cs typeface="Carlito"/>
              </a:rPr>
              <a:t>SSO </a:t>
            </a:r>
            <a:r>
              <a:rPr lang="en-GB" spc="-15" dirty="0">
                <a:latin typeface="Carlito"/>
                <a:cs typeface="Carlito"/>
              </a:rPr>
              <a:t>(5) </a:t>
            </a:r>
            <a:r>
              <a:rPr lang="en-GB" spc="-5" dirty="0">
                <a:latin typeface="Carlito"/>
                <a:cs typeface="Carlito"/>
              </a:rPr>
              <a:t>has </a:t>
            </a:r>
            <a:r>
              <a:rPr lang="en-GB" spc="-20" dirty="0">
                <a:latin typeface="Carlito"/>
                <a:cs typeface="Carlito"/>
              </a:rPr>
              <a:t>100% </a:t>
            </a:r>
            <a:r>
              <a:rPr lang="en-GB" spc="-10" dirty="0">
                <a:latin typeface="Carlito"/>
                <a:cs typeface="Carlito"/>
              </a:rPr>
              <a:t>success</a:t>
            </a:r>
            <a:r>
              <a:rPr lang="en-GB" spc="45" dirty="0">
                <a:latin typeface="Carlito"/>
                <a:cs typeface="Carlito"/>
              </a:rPr>
              <a:t> </a:t>
            </a:r>
            <a:r>
              <a:rPr lang="en-GB" spc="-40" dirty="0">
                <a:latin typeface="Carlito"/>
                <a:cs typeface="Carlito"/>
              </a:rPr>
              <a:t>rate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pc="-25" dirty="0">
                <a:latin typeface="Carlito"/>
                <a:cs typeface="Carlito"/>
              </a:rPr>
              <a:t>VLEO </a:t>
            </a:r>
            <a:r>
              <a:rPr lang="en-GB" spc="-20" dirty="0">
                <a:latin typeface="Carlito"/>
                <a:cs typeface="Carlito"/>
              </a:rPr>
              <a:t>(14) </a:t>
            </a:r>
            <a:r>
              <a:rPr lang="en-GB" spc="-5" dirty="0">
                <a:latin typeface="Carlito"/>
                <a:cs typeface="Carlito"/>
              </a:rPr>
              <a:t>has </a:t>
            </a:r>
            <a:r>
              <a:rPr lang="en-GB" spc="-20" dirty="0">
                <a:latin typeface="Carlito"/>
                <a:cs typeface="Carlito"/>
              </a:rPr>
              <a:t>decent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40" dirty="0">
                <a:latin typeface="Carlito"/>
                <a:cs typeface="Carlito"/>
              </a:rPr>
              <a:t>rate </a:t>
            </a:r>
            <a:r>
              <a:rPr lang="en-GB" spc="-5" dirty="0">
                <a:latin typeface="Carlito"/>
                <a:cs typeface="Carlito"/>
              </a:rPr>
              <a:t>and</a:t>
            </a:r>
            <a:r>
              <a:rPr lang="en-GB" spc="150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attempts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pc="-5" dirty="0">
                <a:latin typeface="Carlito"/>
                <a:cs typeface="Carlito"/>
              </a:rPr>
              <a:t>SO </a:t>
            </a:r>
            <a:r>
              <a:rPr lang="en-GB" spc="-15" dirty="0">
                <a:latin typeface="Carlito"/>
                <a:cs typeface="Carlito"/>
              </a:rPr>
              <a:t>(1) </a:t>
            </a:r>
            <a:r>
              <a:rPr lang="en-GB" spc="-5" dirty="0">
                <a:latin typeface="Carlito"/>
                <a:cs typeface="Carlito"/>
              </a:rPr>
              <a:t>has </a:t>
            </a:r>
            <a:r>
              <a:rPr lang="en-GB" spc="-15" dirty="0">
                <a:latin typeface="Carlito"/>
                <a:cs typeface="Carlito"/>
              </a:rPr>
              <a:t>0% success</a:t>
            </a:r>
            <a:r>
              <a:rPr lang="en-GB" spc="85" dirty="0">
                <a:latin typeface="Carlito"/>
                <a:cs typeface="Carlito"/>
              </a:rPr>
              <a:t> </a:t>
            </a:r>
            <a:r>
              <a:rPr lang="en-GB" spc="-40" dirty="0">
                <a:latin typeface="Carlito"/>
                <a:cs typeface="Carlito"/>
              </a:rPr>
              <a:t>rate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en-GB" spc="-40" dirty="0">
                <a:latin typeface="Carlito"/>
                <a:cs typeface="Carlito"/>
              </a:rPr>
              <a:t>GTO </a:t>
            </a:r>
            <a:r>
              <a:rPr lang="en-GB" spc="-20" dirty="0">
                <a:latin typeface="Carlito"/>
                <a:cs typeface="Carlito"/>
              </a:rPr>
              <a:t>(27) </a:t>
            </a:r>
            <a:r>
              <a:rPr lang="en-GB" spc="-5" dirty="0">
                <a:latin typeface="Carlito"/>
                <a:cs typeface="Carlito"/>
              </a:rPr>
              <a:t>has the </a:t>
            </a:r>
            <a:r>
              <a:rPr lang="en-GB" spc="-20" dirty="0">
                <a:latin typeface="Carlito"/>
                <a:cs typeface="Carlito"/>
              </a:rPr>
              <a:t>around 50%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40" dirty="0">
                <a:latin typeface="Carlito"/>
                <a:cs typeface="Carlito"/>
              </a:rPr>
              <a:t>rate </a:t>
            </a:r>
            <a:r>
              <a:rPr lang="en-GB" spc="-15" dirty="0">
                <a:latin typeface="Carlito"/>
                <a:cs typeface="Carlito"/>
              </a:rPr>
              <a:t>but </a:t>
            </a:r>
            <a:r>
              <a:rPr lang="en-GB" spc="-20" dirty="0">
                <a:latin typeface="Carlito"/>
                <a:cs typeface="Carlito"/>
              </a:rPr>
              <a:t>largest</a:t>
            </a:r>
            <a:r>
              <a:rPr lang="en-GB" spc="22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sample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360315" y="4948436"/>
            <a:ext cx="11097657" cy="136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lang="en-GB" spc="-15" dirty="0">
                <a:latin typeface="Carlito"/>
                <a:cs typeface="Carlito"/>
              </a:rPr>
              <a:t>Launch Orbit </a:t>
            </a:r>
            <a:r>
              <a:rPr lang="en-GB" spc="-25" dirty="0">
                <a:latin typeface="Carlito"/>
                <a:cs typeface="Carlito"/>
              </a:rPr>
              <a:t>preferences </a:t>
            </a:r>
            <a:r>
              <a:rPr lang="en-GB" spc="-5" dirty="0">
                <a:latin typeface="Carlito"/>
                <a:cs typeface="Carlito"/>
              </a:rPr>
              <a:t>changed </a:t>
            </a:r>
            <a:r>
              <a:rPr lang="en-GB" spc="-20" dirty="0">
                <a:latin typeface="Carlito"/>
                <a:cs typeface="Carlito"/>
              </a:rPr>
              <a:t>over </a:t>
            </a:r>
            <a:r>
              <a:rPr lang="en-GB" spc="-10" dirty="0">
                <a:latin typeface="Carlito"/>
                <a:cs typeface="Carlito"/>
              </a:rPr>
              <a:t>Flight </a:t>
            </a:r>
            <a:r>
              <a:rPr lang="en-GB" spc="-50" dirty="0">
                <a:latin typeface="Carlito"/>
                <a:cs typeface="Carlito"/>
              </a:rPr>
              <a:t>Number.  </a:t>
            </a:r>
            <a:r>
              <a:rPr lang="en-GB" spc="-15" dirty="0">
                <a:latin typeface="Carlito"/>
                <a:cs typeface="Carlito"/>
              </a:rPr>
              <a:t>Launch </a:t>
            </a:r>
            <a:r>
              <a:rPr lang="en-GB" spc="-25" dirty="0">
                <a:latin typeface="Carlito"/>
                <a:cs typeface="Carlito"/>
              </a:rPr>
              <a:t>Outcome </a:t>
            </a:r>
            <a:r>
              <a:rPr lang="en-GB" spc="-15" dirty="0">
                <a:latin typeface="Carlito"/>
                <a:cs typeface="Carlito"/>
              </a:rPr>
              <a:t>seems to </a:t>
            </a:r>
            <a:r>
              <a:rPr lang="en-GB" spc="-25" dirty="0">
                <a:latin typeface="Carlito"/>
                <a:cs typeface="Carlito"/>
              </a:rPr>
              <a:t>correlate </a:t>
            </a:r>
            <a:r>
              <a:rPr lang="en-GB" spc="-5" dirty="0">
                <a:latin typeface="Carlito"/>
                <a:cs typeface="Carlito"/>
              </a:rPr>
              <a:t>with this</a:t>
            </a:r>
            <a:r>
              <a:rPr lang="en-GB" spc="120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preference.</a:t>
            </a:r>
            <a:endParaRPr lang="en-GB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pc="-15" dirty="0" err="1">
                <a:latin typeface="Carlito"/>
                <a:cs typeface="Carlito"/>
              </a:rPr>
              <a:t>SpaceX</a:t>
            </a:r>
            <a:r>
              <a:rPr lang="en-GB" spc="-15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started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spc="-25" dirty="0">
                <a:latin typeface="Carlito"/>
                <a:cs typeface="Carlito"/>
              </a:rPr>
              <a:t>LEO </a:t>
            </a:r>
            <a:r>
              <a:rPr lang="en-GB" spc="-5" dirty="0">
                <a:latin typeface="Carlito"/>
                <a:cs typeface="Carlito"/>
              </a:rPr>
              <a:t>orbits which </a:t>
            </a:r>
            <a:r>
              <a:rPr lang="en-GB" spc="-20" dirty="0">
                <a:latin typeface="Carlito"/>
                <a:cs typeface="Carlito"/>
              </a:rPr>
              <a:t>saw </a:t>
            </a:r>
            <a:r>
              <a:rPr lang="en-GB" spc="-25" dirty="0">
                <a:latin typeface="Carlito"/>
                <a:cs typeface="Carlito"/>
              </a:rPr>
              <a:t>moderate </a:t>
            </a: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25" dirty="0">
                <a:latin typeface="Carlito"/>
                <a:cs typeface="Carlito"/>
              </a:rPr>
              <a:t>LEO </a:t>
            </a:r>
            <a:r>
              <a:rPr lang="en-GB" spc="-5" dirty="0">
                <a:latin typeface="Carlito"/>
                <a:cs typeface="Carlito"/>
              </a:rPr>
              <a:t>and </a:t>
            </a:r>
            <a:r>
              <a:rPr lang="en-GB" spc="-25" dirty="0">
                <a:latin typeface="Carlito"/>
                <a:cs typeface="Carlito"/>
              </a:rPr>
              <a:t>returned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5" dirty="0">
                <a:latin typeface="Carlito"/>
                <a:cs typeface="Carlito"/>
              </a:rPr>
              <a:t>VLEO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25" dirty="0">
                <a:latin typeface="Carlito"/>
                <a:cs typeface="Carlito"/>
              </a:rPr>
              <a:t>recent </a:t>
            </a:r>
            <a:r>
              <a:rPr lang="en-GB" spc="-5" dirty="0">
                <a:latin typeface="Carlito"/>
                <a:cs typeface="Carlito"/>
              </a:rPr>
              <a:t>launches  </a:t>
            </a:r>
            <a:r>
              <a:rPr lang="en-GB" spc="-15" dirty="0" err="1">
                <a:latin typeface="Carlito"/>
                <a:cs typeface="Carlito"/>
              </a:rPr>
              <a:t>SpaceX</a:t>
            </a:r>
            <a:r>
              <a:rPr lang="en-GB" spc="-15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appears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5" dirty="0">
                <a:latin typeface="Carlito"/>
                <a:cs typeface="Carlito"/>
              </a:rPr>
              <a:t>perform better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20" dirty="0">
                <a:latin typeface="Carlito"/>
                <a:cs typeface="Carlito"/>
              </a:rPr>
              <a:t>lower </a:t>
            </a:r>
            <a:r>
              <a:rPr lang="en-GB" spc="-5" dirty="0">
                <a:latin typeface="Carlito"/>
                <a:cs typeface="Carlito"/>
              </a:rPr>
              <a:t>orbits or </a:t>
            </a:r>
            <a:r>
              <a:rPr lang="en-GB" spc="-20" dirty="0">
                <a:latin typeface="Carlito"/>
                <a:cs typeface="Carlito"/>
              </a:rPr>
              <a:t>Sun-synchronous</a:t>
            </a:r>
            <a:r>
              <a:rPr lang="en-GB" spc="27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orbits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315" y="425384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latin typeface="Carlito"/>
                <a:cs typeface="Carlito"/>
              </a:rPr>
              <a:t>Green indicates successful </a:t>
            </a:r>
            <a:r>
              <a:rPr lang="en-GB" spc="-10" dirty="0">
                <a:latin typeface="Carlito"/>
                <a:cs typeface="Carlito"/>
              </a:rPr>
              <a:t>launch; </a:t>
            </a:r>
            <a:r>
              <a:rPr lang="en-GB" spc="-15" dirty="0">
                <a:latin typeface="Carlito"/>
                <a:cs typeface="Carlito"/>
              </a:rPr>
              <a:t>Purple </a:t>
            </a:r>
            <a:r>
              <a:rPr lang="en-GB" spc="-20" dirty="0">
                <a:latin typeface="Carlito"/>
                <a:cs typeface="Carlito"/>
              </a:rPr>
              <a:t>indicates unsuccessful</a:t>
            </a:r>
            <a:r>
              <a:rPr lang="en-GB" spc="185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launch.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45719" y="142674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37851" y="39547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latin typeface="Carlito"/>
                <a:cs typeface="Carlito"/>
              </a:rPr>
              <a:t>Green indicates successful </a:t>
            </a:r>
            <a:r>
              <a:rPr lang="en-GB" spc="-10" dirty="0">
                <a:latin typeface="Carlito"/>
                <a:cs typeface="Carlito"/>
              </a:rPr>
              <a:t>launch; </a:t>
            </a:r>
            <a:r>
              <a:rPr lang="en-GB" spc="-15" dirty="0">
                <a:latin typeface="Carlito"/>
                <a:cs typeface="Carlito"/>
              </a:rPr>
              <a:t>Purple </a:t>
            </a:r>
            <a:r>
              <a:rPr lang="en-GB" spc="-20" dirty="0">
                <a:latin typeface="Carlito"/>
                <a:cs typeface="Carlito"/>
              </a:rPr>
              <a:t>indicates unsuccessful</a:t>
            </a:r>
            <a:r>
              <a:rPr lang="en-GB" spc="185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launch.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7850" y="4778444"/>
            <a:ext cx="11681551" cy="1025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lang="en-GB" spc="-25" dirty="0">
                <a:latin typeface="Carlito"/>
                <a:cs typeface="Carlito"/>
              </a:rPr>
              <a:t>Payload </a:t>
            </a:r>
            <a:r>
              <a:rPr lang="en-GB" spc="-5" dirty="0">
                <a:latin typeface="Carlito"/>
                <a:cs typeface="Carlito"/>
              </a:rPr>
              <a:t>mass </a:t>
            </a:r>
            <a:r>
              <a:rPr lang="en-GB" spc="-20" dirty="0">
                <a:latin typeface="Carlito"/>
                <a:cs typeface="Carlito"/>
              </a:rPr>
              <a:t>seems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5" dirty="0">
                <a:latin typeface="Carlito"/>
                <a:cs typeface="Carlito"/>
              </a:rPr>
              <a:t>correlate </a:t>
            </a:r>
            <a:r>
              <a:rPr lang="en-GB" spc="-5" dirty="0">
                <a:latin typeface="Carlito"/>
                <a:cs typeface="Carlito"/>
              </a:rPr>
              <a:t>with</a:t>
            </a:r>
            <a:r>
              <a:rPr lang="en-GB" spc="40" dirty="0">
                <a:latin typeface="Carlito"/>
                <a:cs typeface="Carlito"/>
              </a:rPr>
              <a:t> </a:t>
            </a:r>
            <a:r>
              <a:rPr lang="en-GB" spc="-15" dirty="0">
                <a:latin typeface="Carlito"/>
                <a:cs typeface="Carlito"/>
              </a:rPr>
              <a:t>orbit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lang="en-GB" spc="-25" dirty="0">
                <a:latin typeface="Carlito"/>
                <a:cs typeface="Carlito"/>
              </a:rPr>
              <a:t>LEO </a:t>
            </a:r>
            <a:r>
              <a:rPr lang="en-GB" spc="-5" dirty="0">
                <a:latin typeface="Carlito"/>
                <a:cs typeface="Carlito"/>
              </a:rPr>
              <a:t>and </a:t>
            </a:r>
            <a:r>
              <a:rPr lang="en-GB" spc="-15" dirty="0">
                <a:latin typeface="Carlito"/>
                <a:cs typeface="Carlito"/>
              </a:rPr>
              <a:t>SSO seem to </a:t>
            </a:r>
            <a:r>
              <a:rPr lang="en-GB" spc="-25" dirty="0">
                <a:latin typeface="Carlito"/>
                <a:cs typeface="Carlito"/>
              </a:rPr>
              <a:t>have </a:t>
            </a:r>
            <a:r>
              <a:rPr lang="en-GB" spc="-20" dirty="0">
                <a:latin typeface="Carlito"/>
                <a:cs typeface="Carlito"/>
              </a:rPr>
              <a:t>relatively low payload</a:t>
            </a:r>
            <a:r>
              <a:rPr lang="en-GB" spc="13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mass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lang="en-GB" spc="-5" dirty="0">
                <a:latin typeface="Carlito"/>
                <a:cs typeface="Carlito"/>
              </a:rPr>
              <a:t>The other </a:t>
            </a:r>
            <a:r>
              <a:rPr lang="en-GB" spc="-20" dirty="0">
                <a:latin typeface="Carlito"/>
                <a:cs typeface="Carlito"/>
              </a:rPr>
              <a:t>most successful </a:t>
            </a:r>
            <a:r>
              <a:rPr lang="en-GB" spc="-5" dirty="0">
                <a:latin typeface="Carlito"/>
                <a:cs typeface="Carlito"/>
              </a:rPr>
              <a:t>orbit </a:t>
            </a:r>
            <a:r>
              <a:rPr lang="en-GB" spc="-20" dirty="0">
                <a:latin typeface="Carlito"/>
                <a:cs typeface="Carlito"/>
              </a:rPr>
              <a:t>VLEO </a:t>
            </a:r>
            <a:r>
              <a:rPr lang="en-GB" spc="-5" dirty="0">
                <a:latin typeface="Carlito"/>
                <a:cs typeface="Carlito"/>
              </a:rPr>
              <a:t>only has </a:t>
            </a:r>
            <a:r>
              <a:rPr lang="en-GB" spc="-10" dirty="0">
                <a:latin typeface="Carlito"/>
                <a:cs typeface="Carlito"/>
              </a:rPr>
              <a:t>payload </a:t>
            </a:r>
            <a:r>
              <a:rPr lang="en-GB" spc="-5" dirty="0">
                <a:latin typeface="Carlito"/>
                <a:cs typeface="Carlito"/>
              </a:rPr>
              <a:t>mass </a:t>
            </a:r>
            <a:r>
              <a:rPr lang="en-GB" spc="-20" dirty="0">
                <a:latin typeface="Carlito"/>
                <a:cs typeface="Carlito"/>
              </a:rPr>
              <a:t>values </a:t>
            </a:r>
            <a:r>
              <a:rPr lang="en-GB" spc="-5" dirty="0">
                <a:latin typeface="Carlito"/>
                <a:cs typeface="Carlito"/>
              </a:rPr>
              <a:t>in the higher end of the</a:t>
            </a:r>
            <a:r>
              <a:rPr lang="en-GB" spc="85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range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7"/>
          <p:cNvSpPr/>
          <p:nvPr/>
        </p:nvSpPr>
        <p:spPr>
          <a:xfrm>
            <a:off x="427620" y="148437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458182" y="1602821"/>
            <a:ext cx="462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en-GB" spc="-20" dirty="0">
                <a:latin typeface="Carlito"/>
                <a:cs typeface="Carlito"/>
              </a:rPr>
              <a:t>95% confidence interval  </a:t>
            </a:r>
            <a:r>
              <a:rPr lang="en-GB" spc="-10" dirty="0">
                <a:latin typeface="Carlito"/>
                <a:cs typeface="Carlito"/>
              </a:rPr>
              <a:t>(light blue</a:t>
            </a:r>
            <a:r>
              <a:rPr lang="en-GB" spc="-100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shading)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0011" y="5049021"/>
            <a:ext cx="6096000" cy="9746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lang="en-GB" spc="-15" dirty="0">
                <a:latin typeface="Carlito"/>
                <a:cs typeface="Carlito"/>
              </a:rPr>
              <a:t>Success </a:t>
            </a:r>
            <a:r>
              <a:rPr lang="en-GB" spc="-20" dirty="0">
                <a:latin typeface="Carlito"/>
                <a:cs typeface="Carlito"/>
              </a:rPr>
              <a:t>generally </a:t>
            </a:r>
            <a:r>
              <a:rPr lang="en-GB" spc="-10" dirty="0">
                <a:latin typeface="Carlito"/>
                <a:cs typeface="Carlito"/>
              </a:rPr>
              <a:t>increases </a:t>
            </a:r>
            <a:r>
              <a:rPr lang="en-GB" spc="-20" dirty="0">
                <a:latin typeface="Carlito"/>
                <a:cs typeface="Carlito"/>
              </a:rPr>
              <a:t>over </a:t>
            </a:r>
            <a:r>
              <a:rPr lang="en-GB" spc="-5" dirty="0">
                <a:latin typeface="Carlito"/>
                <a:cs typeface="Carlito"/>
              </a:rPr>
              <a:t>time since </a:t>
            </a:r>
            <a:r>
              <a:rPr lang="en-GB" spc="-20" dirty="0">
                <a:latin typeface="Carlito"/>
                <a:cs typeface="Carlito"/>
              </a:rPr>
              <a:t>2013 </a:t>
            </a:r>
            <a:r>
              <a:rPr lang="en-GB" spc="-5" dirty="0">
                <a:latin typeface="Carlito"/>
                <a:cs typeface="Carlito"/>
              </a:rPr>
              <a:t>with a </a:t>
            </a:r>
            <a:r>
              <a:rPr lang="en-GB" spc="-10" dirty="0">
                <a:latin typeface="Carlito"/>
                <a:cs typeface="Carlito"/>
              </a:rPr>
              <a:t>slight </a:t>
            </a:r>
            <a:r>
              <a:rPr lang="en-GB" spc="-5" dirty="0">
                <a:latin typeface="Carlito"/>
                <a:cs typeface="Carlito"/>
              </a:rPr>
              <a:t>dip </a:t>
            </a:r>
            <a:r>
              <a:rPr lang="en-GB" dirty="0">
                <a:latin typeface="Carlito"/>
                <a:cs typeface="Carlito"/>
              </a:rPr>
              <a:t>in</a:t>
            </a:r>
            <a:r>
              <a:rPr lang="en-GB" spc="55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2018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pc="-20" dirty="0">
                <a:latin typeface="Carlito"/>
                <a:cs typeface="Carlito"/>
              </a:rPr>
              <a:t>Success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25" dirty="0">
                <a:latin typeface="Carlito"/>
                <a:cs typeface="Carlito"/>
              </a:rPr>
              <a:t>recent years </a:t>
            </a:r>
            <a:r>
              <a:rPr lang="en-GB" spc="-15" dirty="0">
                <a:latin typeface="Carlito"/>
                <a:cs typeface="Carlito"/>
              </a:rPr>
              <a:t>at </a:t>
            </a:r>
            <a:r>
              <a:rPr lang="en-GB" spc="-20" dirty="0">
                <a:latin typeface="Carlito"/>
                <a:cs typeface="Carlito"/>
              </a:rPr>
              <a:t>around</a:t>
            </a:r>
            <a:r>
              <a:rPr lang="en-GB" spc="90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80%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7" name="object 5"/>
          <p:cNvSpPr/>
          <p:nvPr/>
        </p:nvSpPr>
        <p:spPr>
          <a:xfrm>
            <a:off x="1182624" y="2010154"/>
            <a:ext cx="3220212" cy="4181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821716" y="1854806"/>
            <a:ext cx="7370284" cy="2305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Query unique 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names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US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database.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SLC-40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CCAFSSLC-40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all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represent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en-US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same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entry</a:t>
            </a:r>
            <a:r>
              <a:rPr lang="en-US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errors.</a:t>
            </a:r>
            <a:endParaRPr lang="en-US" dirty="0">
              <a:latin typeface="Carlito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US" spc="-15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pc="-20" dirty="0">
                <a:solidFill>
                  <a:srgbClr val="404040"/>
                </a:solidFill>
                <a:latin typeface="Carlito"/>
                <a:cs typeface="Carlito"/>
              </a:rPr>
              <a:t>previous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name.  </a:t>
            </a:r>
            <a:r>
              <a:rPr lang="en-US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only </a:t>
            </a:r>
            <a:r>
              <a:rPr lang="en-US" dirty="0">
                <a:solidFill>
                  <a:srgbClr val="404040"/>
                </a:solidFill>
                <a:latin typeface="Carlito"/>
                <a:cs typeface="Carlito"/>
              </a:rPr>
              <a:t>3 unique </a:t>
            </a:r>
            <a:r>
              <a:rPr lang="en-US" spc="-5" dirty="0" err="1">
                <a:solidFill>
                  <a:srgbClr val="404040"/>
                </a:solidFill>
                <a:latin typeface="Carlito"/>
                <a:cs typeface="Carlito"/>
              </a:rPr>
              <a:t>launch_site</a:t>
            </a:r>
            <a:r>
              <a:rPr lang="en-US" spc="-5" dirty="0">
                <a:solidFill>
                  <a:srgbClr val="404040"/>
                </a:solidFill>
                <a:latin typeface="Carlito"/>
                <a:cs typeface="Carlito"/>
              </a:rPr>
              <a:t> values:  CCAFS SLC-40, KSC LC-39A,</a:t>
            </a:r>
            <a:r>
              <a:rPr lang="en-US" spc="-3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US" spc="-10" dirty="0">
                <a:solidFill>
                  <a:srgbClr val="404040"/>
                </a:solidFill>
                <a:latin typeface="Carlito"/>
                <a:cs typeface="Carlito"/>
              </a:rPr>
              <a:t>SLC-4E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7" name="object 5"/>
          <p:cNvSpPr/>
          <p:nvPr/>
        </p:nvSpPr>
        <p:spPr>
          <a:xfrm>
            <a:off x="135121" y="1478609"/>
            <a:ext cx="8413968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8549090" y="2065119"/>
            <a:ext cx="3426246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five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entries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database with  Launch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Site</a:t>
            </a:r>
            <a:r>
              <a:rPr lang="en-GB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name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beginning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with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CCA.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5"/>
          <p:cNvSpPr/>
          <p:nvPr/>
        </p:nvSpPr>
        <p:spPr>
          <a:xfrm>
            <a:off x="770011" y="1613143"/>
            <a:ext cx="5687568" cy="32563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661532" y="1844977"/>
            <a:ext cx="5390921" cy="1584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sums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total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in kg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NASA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was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pc="-60" dirty="0">
                <a:solidFill>
                  <a:srgbClr val="404040"/>
                </a:solidFill>
                <a:latin typeface="Carlito"/>
                <a:cs typeface="Carlito"/>
              </a:rPr>
              <a:t>customer.</a:t>
            </a:r>
            <a:endParaRPr lang="en-GB" dirty="0">
              <a:latin typeface="Carlito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CRS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stands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Commercial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Resupply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Services which</a:t>
            </a:r>
            <a:r>
              <a:rPr lang="en-GB" spc="-9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indicates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were sent to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International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Station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(ISS).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5"/>
          <p:cNvSpPr/>
          <p:nvPr/>
        </p:nvSpPr>
        <p:spPr>
          <a:xfrm>
            <a:off x="770011" y="1620728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256443" y="1620728"/>
            <a:ext cx="4773976" cy="154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calculates</a:t>
            </a:r>
            <a:r>
              <a:rPr lang="en-GB" spc="-20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 or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launches which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used 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F9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v1.1</a:t>
            </a:r>
            <a:endParaRPr lang="en-GB" dirty="0">
              <a:latin typeface="Carlito"/>
              <a:cs typeface="Carlito"/>
            </a:endParaRP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Average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 of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F9 1.1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is on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low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end</a:t>
            </a:r>
            <a:r>
              <a:rPr lang="en-GB" spc="-2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 our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</a:t>
            </a:r>
            <a:r>
              <a:rPr lang="en-GB" spc="-114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5"/>
          <p:cNvSpPr/>
          <p:nvPr/>
        </p:nvSpPr>
        <p:spPr>
          <a:xfrm>
            <a:off x="624857" y="1683690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529330" y="1910502"/>
            <a:ext cx="6096000" cy="208954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first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pad</a:t>
            </a:r>
            <a:r>
              <a:rPr lang="en-GB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date.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First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en-GB" spc="-7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wasn’t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until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end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2015.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GB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general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appear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starting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2014.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7" name="object 5"/>
          <p:cNvSpPr/>
          <p:nvPr/>
        </p:nvSpPr>
        <p:spPr>
          <a:xfrm>
            <a:off x="474643" y="1809318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361599" y="2271476"/>
            <a:ext cx="4514584" cy="111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four  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that had  successful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drone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ship</a:t>
            </a:r>
            <a:r>
              <a:rPr lang="en-GB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 and 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payload mass between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4000 and 6000</a:t>
            </a:r>
            <a:r>
              <a:rPr lang="en-GB" spc="-1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5" dirty="0" err="1">
                <a:solidFill>
                  <a:srgbClr val="404040"/>
                </a:solidFill>
                <a:latin typeface="Carlito"/>
                <a:cs typeface="Carlito"/>
              </a:rPr>
              <a:t>noninclusively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99142"/>
            <a:ext cx="10840162" cy="51889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marR="142875">
              <a:spcBef>
                <a:spcPts val="359"/>
              </a:spcBef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Collected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from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public </a:t>
            </a:r>
            <a:r>
              <a:rPr lang="en-GB" sz="2200" spc="-1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GB" sz="2200" spc="-10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Wikipedia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page.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Created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labels 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column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‘class’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which classifies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Explored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SQL, 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visualization,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maps,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dashboards.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Gathered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relevant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columns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be </a:t>
            </a:r>
            <a:r>
              <a:rPr lang="en-GB" sz="2200" spc="-10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as 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features.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Changed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categorical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variables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binary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one hot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encoding. 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Standardized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used </a:t>
            </a:r>
            <a:r>
              <a:rPr lang="en-GB" sz="22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30" dirty="0">
                <a:solidFill>
                  <a:schemeClr val="tx1"/>
                </a:solidFill>
                <a:latin typeface="Carlito"/>
                <a:cs typeface="Carlito"/>
              </a:rPr>
              <a:t>to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find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best 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parameters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machine learning  models.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Visualize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accuracy score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models.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</a:pP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marR="5080">
              <a:lnSpc>
                <a:spcPct val="90900"/>
              </a:lnSpc>
              <a:spcBef>
                <a:spcPts val="1645"/>
              </a:spcBef>
              <a:tabLst>
                <a:tab pos="240665" algn="l"/>
                <a:tab pos="241300" algn="l"/>
              </a:tabLst>
            </a:pP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Four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machine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learning models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were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produced: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Logistic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Regression,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Support </a:t>
            </a:r>
            <a:r>
              <a:rPr lang="en-GB" sz="2200" spc="-50" dirty="0">
                <a:solidFill>
                  <a:schemeClr val="tx1"/>
                </a:solidFill>
                <a:latin typeface="Carlito"/>
                <a:cs typeface="Carlito"/>
              </a:rPr>
              <a:t>Vector 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Machine,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Decision </a:t>
            </a:r>
            <a:r>
              <a:rPr lang="en-GB" sz="2200" spc="-80" dirty="0">
                <a:solidFill>
                  <a:schemeClr val="tx1"/>
                </a:solidFill>
                <a:latin typeface="Carlito"/>
                <a:cs typeface="Carlito"/>
              </a:rPr>
              <a:t>Tree </a:t>
            </a:r>
            <a:r>
              <a:rPr lang="en-GB" sz="2200" spc="-45" dirty="0">
                <a:solidFill>
                  <a:schemeClr val="tx1"/>
                </a:solidFill>
                <a:latin typeface="Carlito"/>
                <a:cs typeface="Carlito"/>
              </a:rPr>
              <a:t>Classifier,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 K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Nearest </a:t>
            </a:r>
            <a:r>
              <a:rPr lang="en-GB" sz="2200" spc="-20" dirty="0" err="1">
                <a:solidFill>
                  <a:schemeClr val="tx1"/>
                </a:solidFill>
                <a:latin typeface="Carlito"/>
                <a:cs typeface="Carlito"/>
              </a:rPr>
              <a:t>Neighbors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.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All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produced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similar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results 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with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accuracy </a:t>
            </a:r>
            <a:r>
              <a:rPr lang="en-GB" sz="2200" spc="-45" dirty="0">
                <a:solidFill>
                  <a:schemeClr val="tx1"/>
                </a:solidFill>
                <a:latin typeface="Carlito"/>
                <a:cs typeface="Carlito"/>
              </a:rPr>
              <a:t>rate </a:t>
            </a:r>
            <a:r>
              <a:rPr lang="en-GB" sz="2200" dirty="0">
                <a:solidFill>
                  <a:schemeClr val="tx1"/>
                </a:solidFill>
                <a:latin typeface="Carlito"/>
                <a:cs typeface="Carlito"/>
              </a:rPr>
              <a:t>of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about 83.33%. All models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over </a:t>
            </a:r>
            <a:r>
              <a:rPr lang="en-GB" sz="2200" spc="-25" dirty="0">
                <a:solidFill>
                  <a:schemeClr val="tx1"/>
                </a:solidFill>
                <a:latin typeface="Carlito"/>
                <a:cs typeface="Carlito"/>
              </a:rPr>
              <a:t>predicted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landings.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More 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is </a:t>
            </a:r>
            <a:r>
              <a:rPr lang="en-GB" sz="2200" spc="-15" dirty="0">
                <a:solidFill>
                  <a:schemeClr val="tx1"/>
                </a:solidFill>
                <a:latin typeface="Carlito"/>
                <a:cs typeface="Carlito"/>
              </a:rPr>
              <a:t>needed </a:t>
            </a:r>
            <a:r>
              <a:rPr lang="en-GB" sz="2200" spc="-35" dirty="0">
                <a:solidFill>
                  <a:schemeClr val="tx1"/>
                </a:solidFill>
                <a:latin typeface="Carlito"/>
                <a:cs typeface="Carlito"/>
              </a:rPr>
              <a:t>for </a:t>
            </a:r>
            <a:r>
              <a:rPr lang="en-GB" sz="2200" spc="-40" dirty="0">
                <a:solidFill>
                  <a:schemeClr val="tx1"/>
                </a:solidFill>
                <a:latin typeface="Carlito"/>
                <a:cs typeface="Carlito"/>
              </a:rPr>
              <a:t>better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model </a:t>
            </a:r>
            <a:r>
              <a:rPr lang="en-GB" sz="2200" spc="-20" dirty="0">
                <a:solidFill>
                  <a:schemeClr val="tx1"/>
                </a:solidFill>
                <a:latin typeface="Carlito"/>
                <a:cs typeface="Carlito"/>
              </a:rPr>
              <a:t>determination </a:t>
            </a:r>
            <a:r>
              <a:rPr lang="en-GB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GB" sz="2200" spc="204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GB" sz="2200" spc="-50" dirty="0">
                <a:solidFill>
                  <a:schemeClr val="tx1"/>
                </a:solidFill>
                <a:latin typeface="Carlito"/>
                <a:cs typeface="Carlito"/>
              </a:rPr>
              <a:t>accuracy.</a:t>
            </a:r>
            <a:endParaRPr lang="en-GB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5"/>
          <p:cNvSpPr/>
          <p:nvPr/>
        </p:nvSpPr>
        <p:spPr>
          <a:xfrm>
            <a:off x="606257" y="1652347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5857301" y="1916133"/>
            <a:ext cx="6096000" cy="29136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count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each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mission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outcome.</a:t>
            </a:r>
            <a:endParaRPr lang="en-GB" dirty="0">
              <a:latin typeface="Carlito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lang="en-GB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appears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achieve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its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mission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outcome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nearly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99%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en-GB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time.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means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that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most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of the</a:t>
            </a:r>
            <a:r>
              <a:rPr lang="en-GB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failures are</a:t>
            </a:r>
            <a:r>
              <a:rPr lang="en-GB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intended.</a:t>
            </a:r>
            <a:endParaRPr lang="en-GB" dirty="0">
              <a:latin typeface="Carlito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Interestingly,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  unclear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status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unfortunately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flight.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2"/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649211" y="1893982"/>
            <a:ext cx="5304090" cy="2078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that  carried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 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15600  kg.</a:t>
            </a:r>
            <a:endParaRPr lang="en-GB" dirty="0">
              <a:latin typeface="Carlito"/>
              <a:cs typeface="Carlito"/>
            </a:endParaRP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These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very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similar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 all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are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F9 B5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B10xx.x</a:t>
            </a:r>
            <a:r>
              <a:rPr lang="en-GB" spc="-1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45" dirty="0">
                <a:solidFill>
                  <a:srgbClr val="404040"/>
                </a:solidFill>
                <a:latin typeface="Carlito"/>
                <a:cs typeface="Carlito"/>
              </a:rPr>
              <a:t>variety.</a:t>
            </a:r>
            <a:endParaRPr lang="en-GB" dirty="0">
              <a:latin typeface="Carlito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likely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correlates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that is</a:t>
            </a:r>
            <a:r>
              <a:rPr lang="en-GB" spc="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used.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5"/>
          <p:cNvSpPr/>
          <p:nvPr/>
        </p:nvSpPr>
        <p:spPr>
          <a:xfrm>
            <a:off x="0" y="1591817"/>
            <a:ext cx="7306056" cy="2759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597966" y="1649960"/>
            <a:ext cx="4399403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Month,</a:t>
            </a:r>
            <a:r>
              <a:rPr lang="en-GB" spc="-14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Outcome, Booster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Version,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Payload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Mass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(kg),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site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2015  launches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failed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land  on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drone</a:t>
            </a:r>
            <a:r>
              <a:rPr lang="en-GB" spc="-8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ship.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There were two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such</a:t>
            </a:r>
            <a:r>
              <a:rPr lang="en-GB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occurrences.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5"/>
          <p:cNvSpPr/>
          <p:nvPr/>
        </p:nvSpPr>
        <p:spPr>
          <a:xfrm>
            <a:off x="313283" y="1536154"/>
            <a:ext cx="6257544" cy="31570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570827" y="1536154"/>
            <a:ext cx="6096000" cy="20349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query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returns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list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GB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 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between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2010-06-04 and 2017-03-20 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inclusively.</a:t>
            </a:r>
            <a:endParaRPr lang="en-GB" dirty="0">
              <a:latin typeface="Carlito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are two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types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successful</a:t>
            </a:r>
            <a:r>
              <a:rPr lang="en-GB" spc="-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 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outcomes: drone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ship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ground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pad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dirty="0">
              <a:latin typeface="Carlito"/>
              <a:cs typeface="Carlito"/>
            </a:endParaRP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There were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8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in</a:t>
            </a:r>
            <a:r>
              <a:rPr lang="en-GB" spc="-1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total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during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r>
              <a:rPr lang="en-GB" spc="-8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period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sp>
        <p:nvSpPr>
          <p:cNvPr id="6" name="object 4"/>
          <p:cNvSpPr/>
          <p:nvPr/>
        </p:nvSpPr>
        <p:spPr>
          <a:xfrm>
            <a:off x="854963" y="1796795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sp>
        <p:nvSpPr>
          <p:cNvPr id="6" name="object 4"/>
          <p:cNvSpPr/>
          <p:nvPr/>
        </p:nvSpPr>
        <p:spPr>
          <a:xfrm>
            <a:off x="2889504" y="1801367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sp>
        <p:nvSpPr>
          <p:cNvPr id="7" name="object 4"/>
          <p:cNvSpPr/>
          <p:nvPr/>
        </p:nvSpPr>
        <p:spPr>
          <a:xfrm>
            <a:off x="1097280" y="1837944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/>
          <p:cNvGrpSpPr/>
          <p:nvPr/>
        </p:nvGrpSpPr>
        <p:grpSpPr>
          <a:xfrm>
            <a:off x="2802635" y="3552444"/>
            <a:ext cx="7505700" cy="1562100"/>
            <a:chOff x="2802635" y="3552444"/>
            <a:chExt cx="7505700" cy="1562100"/>
          </a:xfrm>
        </p:grpSpPr>
        <p:sp>
          <p:nvSpPr>
            <p:cNvPr id="10" name="object 6"/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7"/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sp>
        <p:nvSpPr>
          <p:cNvPr id="6" name="object 5"/>
          <p:cNvSpPr/>
          <p:nvPr/>
        </p:nvSpPr>
        <p:spPr>
          <a:xfrm>
            <a:off x="7970519" y="2189988"/>
            <a:ext cx="1085087" cy="665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4223766" y="1565148"/>
            <a:ext cx="2570988" cy="2581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910727" y="4340486"/>
            <a:ext cx="10943422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34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distribution of 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across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all 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sites.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LC-40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old name of  CCAFS SLC-40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so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CCAFS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KSC 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same amount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landings, but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majority of the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where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performed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name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change.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VAFB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has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smallest share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successful 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landings.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may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be due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smaller sample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increase in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difficulty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launching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west</a:t>
            </a:r>
            <a:r>
              <a:rPr lang="en-GB" spc="-6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coast.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object 7"/>
          <p:cNvSpPr/>
          <p:nvPr/>
        </p:nvSpPr>
        <p:spPr>
          <a:xfrm>
            <a:off x="287430" y="1806013"/>
            <a:ext cx="4043171" cy="404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198304" y="6226392"/>
            <a:ext cx="4219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pc="-5" dirty="0" err="1">
                <a:latin typeface="Carlito"/>
                <a:cs typeface="Carlito"/>
              </a:rPr>
              <a:t>SpaceX</a:t>
            </a:r>
            <a:r>
              <a:rPr lang="en-GB" spc="-5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Falcon </a:t>
            </a:r>
            <a:r>
              <a:rPr lang="en-GB" dirty="0">
                <a:latin typeface="Carlito"/>
                <a:cs typeface="Carlito"/>
              </a:rPr>
              <a:t>9 </a:t>
            </a:r>
            <a:r>
              <a:rPr lang="en-GB" spc="-25" dirty="0">
                <a:latin typeface="Carlito"/>
                <a:cs typeface="Carlito"/>
              </a:rPr>
              <a:t>Rocket </a:t>
            </a:r>
            <a:r>
              <a:rPr lang="en-GB" dirty="0">
                <a:latin typeface="Carlito"/>
                <a:cs typeface="Carlito"/>
              </a:rPr>
              <a:t>– </a:t>
            </a:r>
            <a:r>
              <a:rPr lang="en-GB" spc="-5" dirty="0">
                <a:latin typeface="Carlito"/>
                <a:cs typeface="Carlito"/>
              </a:rPr>
              <a:t>The</a:t>
            </a:r>
            <a:r>
              <a:rPr lang="en-GB" spc="-185" dirty="0">
                <a:latin typeface="Carlito"/>
                <a:cs typeface="Carlito"/>
              </a:rPr>
              <a:t> </a:t>
            </a:r>
            <a:r>
              <a:rPr lang="en-GB" spc="-45" dirty="0">
                <a:latin typeface="Carlito"/>
                <a:cs typeface="Carlito"/>
              </a:rPr>
              <a:t>Verge</a:t>
            </a:r>
            <a:endParaRPr lang="en-GB" dirty="0">
              <a:latin typeface="Carlito"/>
              <a:cs typeface="Carlito"/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1619480"/>
            <a:ext cx="7502487" cy="4095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270"/>
              </a:spcBef>
            </a:pPr>
            <a:r>
              <a:rPr lang="en-GB" sz="2400" u="heavy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Background:</a:t>
            </a:r>
            <a:endParaRPr lang="en-GB" sz="2400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pc="-20" dirty="0">
                <a:latin typeface="Carlito"/>
                <a:cs typeface="Carlito"/>
              </a:rPr>
              <a:t>Commercial </a:t>
            </a:r>
            <a:r>
              <a:rPr lang="en-GB" spc="-10" dirty="0">
                <a:latin typeface="Carlito"/>
                <a:cs typeface="Carlito"/>
              </a:rPr>
              <a:t>Space </a:t>
            </a:r>
            <a:r>
              <a:rPr lang="en-GB" spc="-25" dirty="0">
                <a:latin typeface="Carlito"/>
                <a:cs typeface="Carlito"/>
              </a:rPr>
              <a:t>Age </a:t>
            </a:r>
            <a:r>
              <a:rPr lang="en-GB" spc="-5" dirty="0">
                <a:latin typeface="Carlito"/>
                <a:cs typeface="Carlito"/>
              </a:rPr>
              <a:t>is</a:t>
            </a:r>
            <a:r>
              <a:rPr lang="en-GB" spc="50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Here</a:t>
            </a:r>
            <a:endParaRPr lang="en-GB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pc="-15" dirty="0">
                <a:latin typeface="Carlito"/>
                <a:cs typeface="Carlito"/>
              </a:rPr>
              <a:t>Space </a:t>
            </a:r>
            <a:r>
              <a:rPr lang="en-GB" spc="-5" dirty="0">
                <a:latin typeface="Carlito"/>
                <a:cs typeface="Carlito"/>
              </a:rPr>
              <a:t>X </a:t>
            </a:r>
            <a:r>
              <a:rPr lang="en-GB" spc="-15" dirty="0">
                <a:latin typeface="Carlito"/>
                <a:cs typeface="Carlito"/>
              </a:rPr>
              <a:t>has </a:t>
            </a:r>
            <a:r>
              <a:rPr lang="en-GB" spc="-20" dirty="0">
                <a:latin typeface="Carlito"/>
                <a:cs typeface="Carlito"/>
              </a:rPr>
              <a:t>best pricing </a:t>
            </a:r>
            <a:r>
              <a:rPr lang="en-GB" spc="-15" dirty="0">
                <a:latin typeface="Carlito"/>
                <a:cs typeface="Carlito"/>
              </a:rPr>
              <a:t>($62 </a:t>
            </a:r>
            <a:r>
              <a:rPr lang="en-GB" spc="-5" dirty="0">
                <a:latin typeface="Carlito"/>
                <a:cs typeface="Carlito"/>
              </a:rPr>
              <a:t>million </a:t>
            </a:r>
            <a:r>
              <a:rPr lang="en-GB" spc="-15" dirty="0">
                <a:latin typeface="Carlito"/>
                <a:cs typeface="Carlito"/>
              </a:rPr>
              <a:t>vs. </a:t>
            </a:r>
            <a:r>
              <a:rPr lang="en-GB" spc="-5" dirty="0">
                <a:latin typeface="Carlito"/>
                <a:cs typeface="Carlito"/>
              </a:rPr>
              <a:t>$165 million</a:t>
            </a:r>
            <a:r>
              <a:rPr lang="en-GB" spc="2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USD)</a:t>
            </a:r>
            <a:endParaRPr lang="en-GB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pc="-25" dirty="0">
                <a:latin typeface="Carlito"/>
                <a:cs typeface="Carlito"/>
              </a:rPr>
              <a:t>Largely </a:t>
            </a:r>
            <a:r>
              <a:rPr lang="en-GB" spc="-15" dirty="0">
                <a:latin typeface="Carlito"/>
                <a:cs typeface="Carlito"/>
              </a:rPr>
              <a:t>due </a:t>
            </a:r>
            <a:r>
              <a:rPr lang="en-GB" spc="-30" dirty="0">
                <a:latin typeface="Carlito"/>
                <a:cs typeface="Carlito"/>
              </a:rPr>
              <a:t>to </a:t>
            </a:r>
            <a:r>
              <a:rPr lang="en-GB" spc="-5" dirty="0">
                <a:latin typeface="Carlito"/>
                <a:cs typeface="Carlito"/>
              </a:rPr>
              <a:t>ability </a:t>
            </a:r>
            <a:r>
              <a:rPr lang="en-GB" spc="-30" dirty="0">
                <a:latin typeface="Carlito"/>
                <a:cs typeface="Carlito"/>
              </a:rPr>
              <a:t>to recover </a:t>
            </a:r>
            <a:r>
              <a:rPr lang="en-GB" spc="-15" dirty="0">
                <a:latin typeface="Carlito"/>
                <a:cs typeface="Carlito"/>
              </a:rPr>
              <a:t>part </a:t>
            </a:r>
            <a:r>
              <a:rPr lang="en-GB" dirty="0">
                <a:latin typeface="Carlito"/>
                <a:cs typeface="Carlito"/>
              </a:rPr>
              <a:t>of </a:t>
            </a:r>
            <a:r>
              <a:rPr lang="en-GB" spc="-45" dirty="0">
                <a:latin typeface="Carlito"/>
                <a:cs typeface="Carlito"/>
              </a:rPr>
              <a:t>rocket </a:t>
            </a:r>
            <a:r>
              <a:rPr lang="en-GB" spc="-25" dirty="0">
                <a:latin typeface="Carlito"/>
                <a:cs typeface="Carlito"/>
              </a:rPr>
              <a:t>(Stage</a:t>
            </a:r>
            <a:r>
              <a:rPr lang="en-GB" spc="135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1)</a:t>
            </a:r>
            <a:endParaRPr lang="en-GB" dirty="0">
              <a:latin typeface="Carlito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pc="-15" dirty="0">
                <a:latin typeface="Carlito"/>
                <a:cs typeface="Carlito"/>
              </a:rPr>
              <a:t>Space </a:t>
            </a:r>
            <a:r>
              <a:rPr lang="en-GB" spc="-5" dirty="0">
                <a:latin typeface="Carlito"/>
                <a:cs typeface="Carlito"/>
              </a:rPr>
              <a:t>Y </a:t>
            </a:r>
            <a:r>
              <a:rPr lang="en-GB" spc="-25" dirty="0">
                <a:latin typeface="Carlito"/>
                <a:cs typeface="Carlito"/>
              </a:rPr>
              <a:t>wants </a:t>
            </a:r>
            <a:r>
              <a:rPr lang="en-GB" spc="-30" dirty="0">
                <a:latin typeface="Carlito"/>
                <a:cs typeface="Carlito"/>
              </a:rPr>
              <a:t>to </a:t>
            </a:r>
            <a:r>
              <a:rPr lang="en-GB" spc="-25" dirty="0">
                <a:latin typeface="Carlito"/>
                <a:cs typeface="Carlito"/>
              </a:rPr>
              <a:t>compete </a:t>
            </a:r>
            <a:r>
              <a:rPr lang="en-GB" spc="-5" dirty="0">
                <a:latin typeface="Carlito"/>
                <a:cs typeface="Carlito"/>
              </a:rPr>
              <a:t>with </a:t>
            </a:r>
            <a:r>
              <a:rPr lang="en-GB" spc="-10" dirty="0">
                <a:latin typeface="Carlito"/>
                <a:cs typeface="Carlito"/>
              </a:rPr>
              <a:t>Space</a:t>
            </a:r>
            <a:r>
              <a:rPr lang="en-GB" spc="60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X</a:t>
            </a:r>
            <a:endParaRPr lang="en-GB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GB" sz="20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  <a:buFont typeface="Arial"/>
              <a:buChar char="•"/>
            </a:pPr>
            <a:endParaRPr lang="en-GB" sz="2800" dirty="0">
              <a:latin typeface="Carlito"/>
              <a:cs typeface="Carlito"/>
            </a:endParaRPr>
          </a:p>
          <a:p>
            <a:pPr marL="144780" algn="ctr">
              <a:lnSpc>
                <a:spcPct val="100000"/>
              </a:lnSpc>
            </a:pPr>
            <a:r>
              <a:rPr lang="en-GB" sz="2400" u="heavy" spc="-20" dirty="0">
                <a:uFill>
                  <a:solidFill>
                    <a:srgbClr val="BB562C"/>
                  </a:solidFill>
                </a:uFill>
                <a:latin typeface="Carlito"/>
                <a:cs typeface="Carlito"/>
              </a:rPr>
              <a:t>Problem:</a:t>
            </a:r>
            <a:endParaRPr lang="en-GB" sz="2400" dirty="0">
              <a:latin typeface="Carlito"/>
              <a:cs typeface="Carlito"/>
            </a:endParaRP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pc="-10" dirty="0">
                <a:latin typeface="Carlito"/>
                <a:cs typeface="Carlito"/>
              </a:rPr>
              <a:t>Space </a:t>
            </a:r>
            <a:r>
              <a:rPr lang="en-GB" spc="-5" dirty="0">
                <a:latin typeface="Carlito"/>
                <a:cs typeface="Carlito"/>
              </a:rPr>
              <a:t>Y </a:t>
            </a:r>
            <a:r>
              <a:rPr lang="en-GB" spc="-25" dirty="0">
                <a:latin typeface="Carlito"/>
                <a:cs typeface="Carlito"/>
              </a:rPr>
              <a:t>tasks </a:t>
            </a:r>
            <a:r>
              <a:rPr lang="en-GB" spc="-5" dirty="0">
                <a:latin typeface="Carlito"/>
                <a:cs typeface="Carlito"/>
              </a:rPr>
              <a:t>us </a:t>
            </a:r>
            <a:r>
              <a:rPr lang="en-GB" spc="-30" dirty="0">
                <a:latin typeface="Carlito"/>
                <a:cs typeface="Carlito"/>
              </a:rPr>
              <a:t>to </a:t>
            </a:r>
            <a:r>
              <a:rPr lang="en-GB" spc="-25" dirty="0">
                <a:latin typeface="Carlito"/>
                <a:cs typeface="Carlito"/>
              </a:rPr>
              <a:t>train </a:t>
            </a:r>
            <a:r>
              <a:rPr lang="en-GB" spc="-5" dirty="0">
                <a:latin typeface="Carlito"/>
                <a:cs typeface="Carlito"/>
              </a:rPr>
              <a:t>a machine learning model </a:t>
            </a:r>
            <a:r>
              <a:rPr lang="en-GB" spc="-60" dirty="0">
                <a:latin typeface="Carlito"/>
                <a:cs typeface="Carlito"/>
              </a:rPr>
              <a:t>to  </a:t>
            </a:r>
            <a:r>
              <a:rPr lang="en-GB" spc="-20" dirty="0">
                <a:latin typeface="Carlito"/>
                <a:cs typeface="Carlito"/>
              </a:rPr>
              <a:t>predict successful </a:t>
            </a:r>
            <a:r>
              <a:rPr lang="en-GB" spc="-25" dirty="0">
                <a:latin typeface="Carlito"/>
                <a:cs typeface="Carlito"/>
              </a:rPr>
              <a:t>Stage </a:t>
            </a:r>
            <a:r>
              <a:rPr lang="en-GB" spc="-5" dirty="0">
                <a:latin typeface="Carlito"/>
                <a:cs typeface="Carlito"/>
              </a:rPr>
              <a:t>1</a:t>
            </a:r>
            <a:r>
              <a:rPr lang="en-GB" spc="45" dirty="0">
                <a:latin typeface="Carlito"/>
                <a:cs typeface="Carlito"/>
              </a:rPr>
              <a:t> </a:t>
            </a:r>
            <a:r>
              <a:rPr lang="en-GB" spc="-25" dirty="0">
                <a:latin typeface="Carlito"/>
                <a:cs typeface="Carlito"/>
              </a:rPr>
              <a:t>recovery</a:t>
            </a:r>
            <a:endParaRPr lang="en-GB" dirty="0">
              <a:latin typeface="Carlito"/>
              <a:cs typeface="Carli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sp>
        <p:nvSpPr>
          <p:cNvPr id="6" name="object 4"/>
          <p:cNvSpPr/>
          <p:nvPr/>
        </p:nvSpPr>
        <p:spPr>
          <a:xfrm>
            <a:off x="4742317" y="1593332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248155" y="2181340"/>
            <a:ext cx="3401568" cy="279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6"/>
          <p:cNvSpPr/>
          <p:nvPr/>
        </p:nvSpPr>
        <p:spPr>
          <a:xfrm>
            <a:off x="8031480" y="2429255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679373" y="5257961"/>
            <a:ext cx="12056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KSC LC-39A has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highest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success </a:t>
            </a:r>
            <a:r>
              <a:rPr lang="en-GB" spc="-40" dirty="0">
                <a:solidFill>
                  <a:srgbClr val="404040"/>
                </a:solidFill>
                <a:latin typeface="Carlito"/>
                <a:cs typeface="Carlito"/>
              </a:rPr>
              <a:t>rate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10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and 3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failed</a:t>
            </a:r>
            <a:r>
              <a:rPr lang="en-GB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sp>
        <p:nvSpPr>
          <p:cNvPr id="6" name="object 4"/>
          <p:cNvSpPr/>
          <p:nvPr/>
        </p:nvSpPr>
        <p:spPr>
          <a:xfrm>
            <a:off x="417958" y="1576017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417958" y="4815546"/>
            <a:ext cx="11568046" cy="111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lang="en-GB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 dashboard has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pc="-60" dirty="0">
                <a:solidFill>
                  <a:srgbClr val="404040"/>
                </a:solidFill>
                <a:latin typeface="Carlito"/>
                <a:cs typeface="Carlito"/>
              </a:rPr>
              <a:t>selector. </a:t>
            </a:r>
            <a:r>
              <a:rPr lang="en-GB" spc="-65" dirty="0">
                <a:solidFill>
                  <a:srgbClr val="404040"/>
                </a:solidFill>
                <a:latin typeface="Carlito"/>
                <a:cs typeface="Carlito"/>
              </a:rPr>
              <a:t>However,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this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is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set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0-10000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instead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max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indicates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 and 0 </a:t>
            </a:r>
            <a:r>
              <a:rPr lang="en-GB" spc="-30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failure.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Scatter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plot also  accounts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version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category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pc="-5" dirty="0" err="1">
                <a:solidFill>
                  <a:srgbClr val="404040"/>
                </a:solidFill>
                <a:latin typeface="Carlito"/>
                <a:cs typeface="Carlito"/>
              </a:rPr>
              <a:t>color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number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launches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point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size.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this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particular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range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0-6000,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interestingly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there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are two failed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landings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with payloads of </a:t>
            </a:r>
            <a:r>
              <a:rPr lang="en-GB" spc="-45" dirty="0">
                <a:solidFill>
                  <a:srgbClr val="404040"/>
                </a:solidFill>
                <a:latin typeface="Carlito"/>
                <a:cs typeface="Carlito"/>
              </a:rPr>
              <a:t>zero</a:t>
            </a:r>
            <a:r>
              <a:rPr lang="en-GB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kg.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3086100" y="1207008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Rectangle 1"/>
          <p:cNvSpPr/>
          <p:nvPr/>
        </p:nvSpPr>
        <p:spPr>
          <a:xfrm>
            <a:off x="394981" y="4753016"/>
            <a:ext cx="1041256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lang="en-GB" spc="-5" dirty="0">
                <a:latin typeface="Carlito"/>
                <a:cs typeface="Carlito"/>
              </a:rPr>
              <a:t>All models had virtually the </a:t>
            </a:r>
            <a:r>
              <a:rPr lang="en-GB" spc="-10" dirty="0">
                <a:latin typeface="Carlito"/>
                <a:cs typeface="Carlito"/>
              </a:rPr>
              <a:t>same </a:t>
            </a:r>
            <a:r>
              <a:rPr lang="en-GB" spc="-20" dirty="0">
                <a:latin typeface="Carlito"/>
                <a:cs typeface="Carlito"/>
              </a:rPr>
              <a:t>accuracy </a:t>
            </a:r>
            <a:r>
              <a:rPr lang="en-GB" spc="-5" dirty="0">
                <a:latin typeface="Carlito"/>
                <a:cs typeface="Carlito"/>
              </a:rPr>
              <a:t>on the </a:t>
            </a:r>
            <a:r>
              <a:rPr lang="en-GB" spc="-20" dirty="0">
                <a:latin typeface="Carlito"/>
                <a:cs typeface="Carlito"/>
              </a:rPr>
              <a:t>test set </a:t>
            </a:r>
            <a:r>
              <a:rPr lang="en-GB" spc="-15" dirty="0">
                <a:latin typeface="Carlito"/>
                <a:cs typeface="Carlito"/>
              </a:rPr>
              <a:t>at </a:t>
            </a:r>
            <a:r>
              <a:rPr lang="en-GB" spc="-20" dirty="0">
                <a:latin typeface="Carlito"/>
                <a:cs typeface="Carlito"/>
              </a:rPr>
              <a:t>83.33% </a:t>
            </a:r>
            <a:r>
              <a:rPr lang="en-GB" spc="-45" dirty="0">
                <a:latin typeface="Carlito"/>
                <a:cs typeface="Carlito"/>
              </a:rPr>
              <a:t>accuracy.  </a:t>
            </a:r>
            <a:r>
              <a:rPr lang="en-GB" dirty="0">
                <a:latin typeface="Carlito"/>
                <a:cs typeface="Carlito"/>
              </a:rPr>
              <a:t>It </a:t>
            </a:r>
            <a:r>
              <a:rPr lang="en-GB" spc="-5" dirty="0">
                <a:latin typeface="Carlito"/>
                <a:cs typeface="Carlito"/>
              </a:rPr>
              <a:t>should be </a:t>
            </a:r>
            <a:r>
              <a:rPr lang="en-GB" spc="-15" dirty="0">
                <a:latin typeface="Carlito"/>
                <a:cs typeface="Carlito"/>
              </a:rPr>
              <a:t>noted </a:t>
            </a:r>
            <a:r>
              <a:rPr lang="en-GB" spc="-10" dirty="0">
                <a:latin typeface="Carlito"/>
                <a:cs typeface="Carlito"/>
              </a:rPr>
              <a:t>that </a:t>
            </a:r>
            <a:r>
              <a:rPr lang="en-GB" spc="-20" dirty="0">
                <a:latin typeface="Carlito"/>
                <a:cs typeface="Carlito"/>
              </a:rPr>
              <a:t>test size </a:t>
            </a:r>
            <a:r>
              <a:rPr lang="en-GB" dirty="0">
                <a:latin typeface="Carlito"/>
                <a:cs typeface="Carlito"/>
              </a:rPr>
              <a:t>is </a:t>
            </a:r>
            <a:r>
              <a:rPr lang="en-GB" spc="-5" dirty="0">
                <a:latin typeface="Carlito"/>
                <a:cs typeface="Carlito"/>
              </a:rPr>
              <a:t>small </a:t>
            </a:r>
            <a:r>
              <a:rPr lang="en-GB" spc="-15" dirty="0">
                <a:latin typeface="Carlito"/>
                <a:cs typeface="Carlito"/>
              </a:rPr>
              <a:t>at </a:t>
            </a:r>
            <a:r>
              <a:rPr lang="en-GB" spc="-5" dirty="0">
                <a:latin typeface="Carlito"/>
                <a:cs typeface="Carlito"/>
              </a:rPr>
              <a:t>only </a:t>
            </a:r>
            <a:r>
              <a:rPr lang="en-GB" spc="-10" dirty="0">
                <a:latin typeface="Carlito"/>
                <a:cs typeface="Carlito"/>
              </a:rPr>
              <a:t>sample </a:t>
            </a:r>
            <a:r>
              <a:rPr lang="en-GB" spc="-20" dirty="0">
                <a:latin typeface="Carlito"/>
                <a:cs typeface="Carlito"/>
              </a:rPr>
              <a:t>size </a:t>
            </a:r>
            <a:r>
              <a:rPr lang="en-GB" spc="-5" dirty="0">
                <a:latin typeface="Carlito"/>
                <a:cs typeface="Carlito"/>
              </a:rPr>
              <a:t>of</a:t>
            </a:r>
            <a:r>
              <a:rPr lang="en-GB" spc="-204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18.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lang="en-GB" spc="-5" dirty="0">
                <a:latin typeface="Carlito"/>
                <a:cs typeface="Carlito"/>
              </a:rPr>
              <a:t>This </a:t>
            </a:r>
            <a:r>
              <a:rPr lang="en-GB" spc="-20" dirty="0">
                <a:latin typeface="Carlito"/>
                <a:cs typeface="Carlito"/>
              </a:rPr>
              <a:t>can cause large variance </a:t>
            </a:r>
            <a:r>
              <a:rPr lang="en-GB" dirty="0">
                <a:latin typeface="Carlito"/>
                <a:cs typeface="Carlito"/>
              </a:rPr>
              <a:t>in </a:t>
            </a:r>
            <a:r>
              <a:rPr lang="en-GB" spc="-20" dirty="0">
                <a:latin typeface="Carlito"/>
                <a:cs typeface="Carlito"/>
              </a:rPr>
              <a:t>accuracy results, </a:t>
            </a:r>
            <a:r>
              <a:rPr lang="en-GB" spc="-15" dirty="0">
                <a:latin typeface="Carlito"/>
                <a:cs typeface="Carlito"/>
              </a:rPr>
              <a:t>such </a:t>
            </a:r>
            <a:r>
              <a:rPr lang="en-GB" spc="-5" dirty="0">
                <a:latin typeface="Carlito"/>
                <a:cs typeface="Carlito"/>
              </a:rPr>
              <a:t>as those in </a:t>
            </a:r>
            <a:r>
              <a:rPr lang="en-GB" spc="-15" dirty="0">
                <a:latin typeface="Carlito"/>
                <a:cs typeface="Carlito"/>
              </a:rPr>
              <a:t>Decision </a:t>
            </a:r>
            <a:r>
              <a:rPr lang="en-GB" spc="-65" dirty="0">
                <a:latin typeface="Carlito"/>
                <a:cs typeface="Carlito"/>
              </a:rPr>
              <a:t>Tree </a:t>
            </a:r>
            <a:r>
              <a:rPr lang="en-GB" spc="-10" dirty="0">
                <a:latin typeface="Carlito"/>
                <a:cs typeface="Carlito"/>
              </a:rPr>
              <a:t>Classifier </a:t>
            </a:r>
            <a:r>
              <a:rPr lang="en-GB" spc="-5" dirty="0">
                <a:latin typeface="Carlito"/>
                <a:cs typeface="Carlito"/>
              </a:rPr>
              <a:t>model in </a:t>
            </a:r>
            <a:r>
              <a:rPr lang="en-GB" spc="-25" dirty="0">
                <a:latin typeface="Carlito"/>
                <a:cs typeface="Carlito"/>
              </a:rPr>
              <a:t>repeated</a:t>
            </a:r>
            <a:r>
              <a:rPr lang="en-GB" spc="60" dirty="0">
                <a:latin typeface="Carlito"/>
                <a:cs typeface="Carlito"/>
              </a:rPr>
              <a:t> </a:t>
            </a:r>
            <a:r>
              <a:rPr lang="en-GB" spc="-15" dirty="0">
                <a:latin typeface="Carlito"/>
                <a:cs typeface="Carlito"/>
              </a:rPr>
              <a:t>runs.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lang="en-GB" spc="-55" dirty="0">
                <a:latin typeface="Carlito"/>
                <a:cs typeface="Carlito"/>
              </a:rPr>
              <a:t>We </a:t>
            </a:r>
            <a:r>
              <a:rPr lang="en-GB" spc="-20" dirty="0">
                <a:latin typeface="Carlito"/>
                <a:cs typeface="Carlito"/>
              </a:rPr>
              <a:t>likely </a:t>
            </a:r>
            <a:r>
              <a:rPr lang="en-GB" spc="-15" dirty="0">
                <a:latin typeface="Carlito"/>
                <a:cs typeface="Carlito"/>
              </a:rPr>
              <a:t>need </a:t>
            </a:r>
            <a:r>
              <a:rPr lang="en-GB" spc="-25" dirty="0">
                <a:latin typeface="Carlito"/>
                <a:cs typeface="Carlito"/>
              </a:rPr>
              <a:t>more data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0" dirty="0">
                <a:latin typeface="Carlito"/>
                <a:cs typeface="Carlito"/>
              </a:rPr>
              <a:t>determine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20" dirty="0">
                <a:latin typeface="Carlito"/>
                <a:cs typeface="Carlito"/>
              </a:rPr>
              <a:t>best</a:t>
            </a:r>
            <a:r>
              <a:rPr lang="en-GB" spc="114" dirty="0">
                <a:latin typeface="Carlito"/>
                <a:cs typeface="Carlito"/>
              </a:rPr>
              <a:t> </a:t>
            </a:r>
            <a:r>
              <a:rPr lang="en-GB" spc="-15" dirty="0">
                <a:latin typeface="Carlito"/>
                <a:cs typeface="Carlito"/>
              </a:rPr>
              <a:t>model.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7"/>
          <p:cNvSpPr/>
          <p:nvPr/>
        </p:nvSpPr>
        <p:spPr>
          <a:xfrm>
            <a:off x="2634758" y="1406487"/>
            <a:ext cx="4541520" cy="3453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7176278" y="1904997"/>
            <a:ext cx="4887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en-GB" spc="-15" dirty="0">
                <a:latin typeface="Carlito"/>
                <a:cs typeface="Carlito"/>
              </a:rPr>
              <a:t>Correct predictions are  </a:t>
            </a:r>
            <a:r>
              <a:rPr lang="en-GB" spc="-5" dirty="0">
                <a:latin typeface="Carlito"/>
                <a:cs typeface="Carlito"/>
              </a:rPr>
              <a:t>on </a:t>
            </a:r>
            <a:r>
              <a:rPr lang="en-GB" dirty="0">
                <a:latin typeface="Carlito"/>
                <a:cs typeface="Carlito"/>
              </a:rPr>
              <a:t>a </a:t>
            </a:r>
            <a:r>
              <a:rPr lang="en-GB" spc="-10" dirty="0">
                <a:latin typeface="Carlito"/>
                <a:cs typeface="Carlito"/>
              </a:rPr>
              <a:t>diagonal </a:t>
            </a:r>
            <a:r>
              <a:rPr lang="en-GB" spc="-20" dirty="0">
                <a:latin typeface="Carlito"/>
                <a:cs typeface="Carlito"/>
              </a:rPr>
              <a:t>from </a:t>
            </a:r>
            <a:r>
              <a:rPr lang="en-GB" spc="-15" dirty="0">
                <a:latin typeface="Carlito"/>
                <a:cs typeface="Carlito"/>
              </a:rPr>
              <a:t>top  </a:t>
            </a:r>
            <a:r>
              <a:rPr lang="en-GB" spc="-5" dirty="0">
                <a:latin typeface="Carlito"/>
                <a:cs typeface="Carlito"/>
              </a:rPr>
              <a:t>left </a:t>
            </a:r>
            <a:r>
              <a:rPr lang="en-GB" spc="-15" dirty="0">
                <a:latin typeface="Carlito"/>
                <a:cs typeface="Carlito"/>
              </a:rPr>
              <a:t>to </a:t>
            </a:r>
            <a:r>
              <a:rPr lang="en-GB" spc="-20" dirty="0">
                <a:latin typeface="Carlito"/>
                <a:cs typeface="Carlito"/>
              </a:rPr>
              <a:t>bottom</a:t>
            </a:r>
            <a:r>
              <a:rPr lang="en-GB" spc="-80" dirty="0">
                <a:latin typeface="Carlito"/>
                <a:cs typeface="Carlito"/>
              </a:rPr>
              <a:t> </a:t>
            </a:r>
            <a:r>
              <a:rPr lang="en-GB" spc="-5" dirty="0">
                <a:latin typeface="Carlito"/>
                <a:cs typeface="Carlito"/>
              </a:rPr>
              <a:t>right.</a:t>
            </a:r>
            <a:endParaRPr lang="en-GB" dirty="0">
              <a:latin typeface="Carlito"/>
              <a:cs typeface="Carlit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5874" y="4947566"/>
            <a:ext cx="11587596" cy="1649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lang="en-GB" spc="-5" dirty="0">
                <a:latin typeface="Carlito"/>
                <a:cs typeface="Carlito"/>
              </a:rPr>
              <a:t>Since </a:t>
            </a:r>
            <a:r>
              <a:rPr lang="en-GB" dirty="0">
                <a:latin typeface="Carlito"/>
                <a:cs typeface="Carlito"/>
              </a:rPr>
              <a:t>all </a:t>
            </a:r>
            <a:r>
              <a:rPr lang="en-GB" spc="-5" dirty="0">
                <a:latin typeface="Carlito"/>
                <a:cs typeface="Carlito"/>
              </a:rPr>
              <a:t>models </a:t>
            </a:r>
            <a:r>
              <a:rPr lang="en-GB" spc="-25" dirty="0">
                <a:latin typeface="Carlito"/>
                <a:cs typeface="Carlito"/>
              </a:rPr>
              <a:t>performed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10" dirty="0">
                <a:latin typeface="Carlito"/>
                <a:cs typeface="Carlito"/>
              </a:rPr>
              <a:t>same </a:t>
            </a:r>
            <a:r>
              <a:rPr lang="en-GB" spc="-25" dirty="0">
                <a:latin typeface="Carlito"/>
                <a:cs typeface="Carlito"/>
              </a:rPr>
              <a:t>for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20" dirty="0">
                <a:latin typeface="Carlito"/>
                <a:cs typeface="Carlito"/>
              </a:rPr>
              <a:t>test set,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20" dirty="0">
                <a:latin typeface="Carlito"/>
                <a:cs typeface="Carlito"/>
              </a:rPr>
              <a:t>confusion </a:t>
            </a:r>
            <a:r>
              <a:rPr lang="en-GB" spc="-10" dirty="0">
                <a:latin typeface="Carlito"/>
                <a:cs typeface="Carlito"/>
              </a:rPr>
              <a:t>matrix is </a:t>
            </a: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10" dirty="0">
                <a:latin typeface="Carlito"/>
                <a:cs typeface="Carlito"/>
              </a:rPr>
              <a:t>same </a:t>
            </a:r>
            <a:r>
              <a:rPr lang="en-GB" spc="-20" dirty="0">
                <a:latin typeface="Carlito"/>
                <a:cs typeface="Carlito"/>
              </a:rPr>
              <a:t>across </a:t>
            </a:r>
            <a:r>
              <a:rPr lang="en-GB" dirty="0">
                <a:latin typeface="Carlito"/>
                <a:cs typeface="Carlito"/>
              </a:rPr>
              <a:t>all </a:t>
            </a:r>
            <a:r>
              <a:rPr lang="en-GB" spc="-5" dirty="0">
                <a:latin typeface="Carlito"/>
                <a:cs typeface="Carlito"/>
              </a:rPr>
              <a:t>models.  The </a:t>
            </a:r>
            <a:r>
              <a:rPr lang="en-GB" spc="-15" dirty="0">
                <a:latin typeface="Carlito"/>
                <a:cs typeface="Carlito"/>
              </a:rPr>
              <a:t>models </a:t>
            </a:r>
            <a:r>
              <a:rPr lang="en-GB" spc="-20" dirty="0">
                <a:latin typeface="Carlito"/>
                <a:cs typeface="Carlito"/>
              </a:rPr>
              <a:t>predicted </a:t>
            </a:r>
            <a:r>
              <a:rPr lang="en-GB" spc="-5" dirty="0">
                <a:latin typeface="Carlito"/>
                <a:cs typeface="Carlito"/>
              </a:rPr>
              <a:t>12 </a:t>
            </a:r>
            <a:r>
              <a:rPr lang="en-GB" spc="-20" dirty="0">
                <a:latin typeface="Carlito"/>
                <a:cs typeface="Carlito"/>
              </a:rPr>
              <a:t>successful </a:t>
            </a:r>
            <a:r>
              <a:rPr lang="en-GB" spc="-10" dirty="0">
                <a:latin typeface="Carlito"/>
                <a:cs typeface="Carlito"/>
              </a:rPr>
              <a:t>landings </a:t>
            </a:r>
            <a:r>
              <a:rPr lang="en-GB" spc="-5" dirty="0">
                <a:latin typeface="Carlito"/>
                <a:cs typeface="Carlito"/>
              </a:rPr>
              <a:t>when the true label</a:t>
            </a:r>
            <a:r>
              <a:rPr lang="en-GB" spc="275" dirty="0">
                <a:latin typeface="Carlito"/>
                <a:cs typeface="Carlito"/>
              </a:rPr>
              <a:t> </a:t>
            </a:r>
            <a:r>
              <a:rPr lang="en-GB" spc="-20" dirty="0">
                <a:latin typeface="Carlito"/>
                <a:cs typeface="Carlito"/>
              </a:rPr>
              <a:t>was successful </a:t>
            </a:r>
            <a:r>
              <a:rPr lang="en-GB" spc="-10" dirty="0">
                <a:latin typeface="Carlito"/>
                <a:cs typeface="Carlito"/>
              </a:rPr>
              <a:t>landing.</a:t>
            </a:r>
            <a:endParaRPr lang="en-GB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models </a:t>
            </a:r>
            <a:r>
              <a:rPr lang="en-GB" spc="-20" dirty="0">
                <a:latin typeface="Carlito"/>
                <a:cs typeface="Carlito"/>
              </a:rPr>
              <a:t>predicted </a:t>
            </a:r>
            <a:r>
              <a:rPr lang="en-GB" spc="-5" dirty="0">
                <a:latin typeface="Carlito"/>
                <a:cs typeface="Carlito"/>
              </a:rPr>
              <a:t>3 </a:t>
            </a:r>
            <a:r>
              <a:rPr lang="en-GB" spc="-20" dirty="0">
                <a:latin typeface="Carlito"/>
                <a:cs typeface="Carlito"/>
              </a:rPr>
              <a:t>unsuccessful </a:t>
            </a:r>
            <a:r>
              <a:rPr lang="en-GB" spc="-10" dirty="0">
                <a:latin typeface="Carlito"/>
                <a:cs typeface="Carlito"/>
              </a:rPr>
              <a:t>landings </a:t>
            </a:r>
            <a:r>
              <a:rPr lang="en-GB" spc="-5" dirty="0">
                <a:latin typeface="Carlito"/>
                <a:cs typeface="Carlito"/>
              </a:rPr>
              <a:t>when the true label </a:t>
            </a:r>
            <a:r>
              <a:rPr lang="en-GB" spc="-15" dirty="0">
                <a:latin typeface="Carlito"/>
                <a:cs typeface="Carlito"/>
              </a:rPr>
              <a:t>was </a:t>
            </a:r>
            <a:r>
              <a:rPr lang="en-GB" spc="-20" dirty="0">
                <a:latin typeface="Carlito"/>
                <a:cs typeface="Carlito"/>
              </a:rPr>
              <a:t>unsuccessful</a:t>
            </a:r>
            <a:r>
              <a:rPr lang="en-GB" spc="140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landing.</a:t>
            </a:r>
            <a:endParaRPr lang="en-GB" dirty="0">
              <a:latin typeface="Carlito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lang="en-GB" spc="-5" dirty="0">
                <a:latin typeface="Carlito"/>
                <a:cs typeface="Carlito"/>
              </a:rPr>
              <a:t>The </a:t>
            </a:r>
            <a:r>
              <a:rPr lang="en-GB" spc="-15" dirty="0">
                <a:latin typeface="Carlito"/>
                <a:cs typeface="Carlito"/>
              </a:rPr>
              <a:t>models </a:t>
            </a:r>
            <a:r>
              <a:rPr lang="en-GB" spc="-20" dirty="0">
                <a:latin typeface="Carlito"/>
                <a:cs typeface="Carlito"/>
              </a:rPr>
              <a:t>predicted </a:t>
            </a:r>
            <a:r>
              <a:rPr lang="en-GB" spc="-5" dirty="0">
                <a:latin typeface="Carlito"/>
                <a:cs typeface="Carlito"/>
              </a:rPr>
              <a:t>3 </a:t>
            </a:r>
            <a:r>
              <a:rPr lang="en-GB" spc="-20" dirty="0">
                <a:latin typeface="Carlito"/>
                <a:cs typeface="Carlito"/>
              </a:rPr>
              <a:t>successful </a:t>
            </a:r>
            <a:r>
              <a:rPr lang="en-GB" spc="-10" dirty="0">
                <a:latin typeface="Carlito"/>
                <a:cs typeface="Carlito"/>
              </a:rPr>
              <a:t>landings </a:t>
            </a:r>
            <a:r>
              <a:rPr lang="en-GB" spc="-5" dirty="0">
                <a:latin typeface="Carlito"/>
                <a:cs typeface="Carlito"/>
              </a:rPr>
              <a:t>when the true label </a:t>
            </a:r>
            <a:r>
              <a:rPr lang="en-GB" spc="-20" dirty="0">
                <a:latin typeface="Carlito"/>
                <a:cs typeface="Carlito"/>
              </a:rPr>
              <a:t>was unsuccessful </a:t>
            </a:r>
            <a:r>
              <a:rPr lang="en-GB" spc="-10" dirty="0">
                <a:latin typeface="Carlito"/>
                <a:cs typeface="Carlito"/>
              </a:rPr>
              <a:t>landings </a:t>
            </a:r>
            <a:r>
              <a:rPr lang="en-GB" spc="-20" dirty="0">
                <a:latin typeface="Carlito"/>
                <a:cs typeface="Carlito"/>
              </a:rPr>
              <a:t>(false positives).  </a:t>
            </a:r>
            <a:r>
              <a:rPr lang="en-GB" spc="-15" dirty="0">
                <a:latin typeface="Carlito"/>
                <a:cs typeface="Carlito"/>
              </a:rPr>
              <a:t>Our </a:t>
            </a:r>
            <a:r>
              <a:rPr lang="en-GB" spc="-5" dirty="0">
                <a:latin typeface="Carlito"/>
                <a:cs typeface="Carlito"/>
              </a:rPr>
              <a:t>models </a:t>
            </a:r>
            <a:r>
              <a:rPr lang="en-GB" spc="-20" dirty="0">
                <a:latin typeface="Carlito"/>
                <a:cs typeface="Carlito"/>
              </a:rPr>
              <a:t>over predict successful</a:t>
            </a:r>
            <a:r>
              <a:rPr lang="en-GB" spc="130" dirty="0">
                <a:latin typeface="Carlito"/>
                <a:cs typeface="Carlito"/>
              </a:rPr>
              <a:t> </a:t>
            </a:r>
            <a:r>
              <a:rPr lang="en-GB" spc="-10" dirty="0">
                <a:latin typeface="Carlito"/>
                <a:cs typeface="Carlito"/>
              </a:rPr>
              <a:t>landings.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69205" y="1470937"/>
            <a:ext cx="11207826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Our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task: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develop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for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Space Y who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wants 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bid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en-GB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en-GB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The goal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model is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predict when 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will successfully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land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~$100 million</a:t>
            </a:r>
            <a:r>
              <a:rPr lang="en-GB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USD</a:t>
            </a:r>
            <a:endParaRPr lang="en-GB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Used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GB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 API and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web scraping </a:t>
            </a:r>
            <a:r>
              <a:rPr lang="en-GB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 Wikipedia</a:t>
            </a:r>
            <a:r>
              <a:rPr lang="en-GB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en-GB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Created data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labels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stored data into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en-GB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en-GB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dashboard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en-GB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en-GB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0" dirty="0">
                <a:solidFill>
                  <a:srgbClr val="404040"/>
                </a:solidFill>
                <a:latin typeface="Carlito"/>
                <a:cs typeface="Carlito"/>
              </a:rPr>
              <a:t>We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created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machine learning model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with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accuracy of</a:t>
            </a:r>
            <a:r>
              <a:rPr lang="en-GB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en-GB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Mask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GB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can use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this model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predict with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relatively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high accuracy whether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 launch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en-GB" spc="-35" dirty="0">
                <a:solidFill>
                  <a:srgbClr val="404040"/>
                </a:solidFill>
                <a:latin typeface="Carlito"/>
                <a:cs typeface="Carlito"/>
              </a:rPr>
              <a:t>have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successful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1 landing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before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determine whether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launch 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should be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made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en-GB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en-GB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If possible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more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should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be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collected </a:t>
            </a:r>
            <a:r>
              <a:rPr lang="en-GB" spc="-20" dirty="0">
                <a:solidFill>
                  <a:srgbClr val="404040"/>
                </a:solidFill>
                <a:latin typeface="Carlito"/>
                <a:cs typeface="Carlito"/>
              </a:rPr>
              <a:t>to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better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determine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GB" spc="-10" dirty="0">
                <a:solidFill>
                  <a:srgbClr val="404040"/>
                </a:solidFill>
                <a:latin typeface="Carlito"/>
                <a:cs typeface="Carlito"/>
              </a:rPr>
              <a:t>best </a:t>
            </a:r>
            <a:r>
              <a:rPr lang="en-GB" dirty="0">
                <a:solidFill>
                  <a:srgbClr val="404040"/>
                </a:solidFill>
                <a:latin typeface="Carlito"/>
                <a:cs typeface="Carlito"/>
              </a:rPr>
              <a:t>machine learning model  and </a:t>
            </a:r>
            <a:r>
              <a:rPr lang="en-GB" spc="-25" dirty="0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en-GB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GB" spc="-5" dirty="0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en-GB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6323" y="3429000"/>
            <a:ext cx="6096000" cy="32624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dirty="0">
              <a:latin typeface="Carlito"/>
              <a:cs typeface="Carlito"/>
            </a:endParaRPr>
          </a:p>
          <a:p>
            <a:r>
              <a:rPr lang="en-US" b="1" dirty="0">
                <a:solidFill>
                  <a:srgbClr val="24292F"/>
                </a:solidFill>
                <a:latin typeface="-apple-system"/>
              </a:rPr>
              <a:t>Instructors: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Rav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Ahuja, Alex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Aklson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Aije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Egwaikhide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Svetlana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Levitan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Romeo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Kienzler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Polong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Lin, Joseph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Santarcangelo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Azim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Hirjani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Hima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Vasudevan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Saishruthi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Swaminathan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Saeed </a:t>
            </a:r>
            <a:r>
              <a:rPr lang="en-US" b="1" dirty="0" err="1">
                <a:solidFill>
                  <a:srgbClr val="24292F"/>
                </a:solidFill>
                <a:latin typeface="-apple-system"/>
              </a:rPr>
              <a:t>Aghabozorgi</a:t>
            </a:r>
            <a:r>
              <a:rPr lang="en-US" b="1" dirty="0">
                <a:solidFill>
                  <a:srgbClr val="24292F"/>
                </a:solidFill>
                <a:latin typeface="-apple-system"/>
              </a:rPr>
              <a:t>, Yan Luo</a:t>
            </a:r>
          </a:p>
          <a:p>
            <a:pPr>
              <a:lnSpc>
                <a:spcPct val="100000"/>
              </a:lnSpc>
            </a:pPr>
            <a:endParaRPr lang="en-US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n-US" sz="16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Special </a:t>
            </a:r>
            <a:r>
              <a:rPr lang="en-US" u="heavy" spc="-1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Thanks </a:t>
            </a:r>
            <a:r>
              <a:rPr lang="en-US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to </a:t>
            </a:r>
            <a:r>
              <a:rPr lang="en-US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All </a:t>
            </a:r>
            <a:r>
              <a:rPr lang="en-US" u="heavy" spc="-20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Instructors:</a:t>
            </a:r>
            <a:endParaRPr lang="en-US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US" u="heavy" spc="-20" dirty="0">
                <a:solidFill>
                  <a:srgbClr val="800080"/>
                </a:solidFill>
                <a:uFill>
                  <a:solidFill>
                    <a:srgbClr val="2996E1"/>
                  </a:solidFill>
                </a:uFill>
                <a:latin typeface="Carlito"/>
                <a:cs typeface="Carlito"/>
                <a:hlinkClick r:id="rId4"/>
              </a:rPr>
              <a:t>https://www.coursera.org/professional-certificates/ibm-data-science?#instructors</a:t>
            </a:r>
            <a:endParaRPr lang="en-US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9235">
              <a:lnSpc>
                <a:spcPct val="100000"/>
              </a:lnSpc>
              <a:spcBef>
                <a:spcPts val="484"/>
              </a:spcBef>
              <a:tabLst>
                <a:tab pos="240665" algn="l"/>
                <a:tab pos="241935" algn="l"/>
              </a:tabLst>
            </a:pP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collection</a:t>
            </a:r>
            <a:r>
              <a:rPr lang="en-US" sz="22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methodology: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Combined </a:t>
            </a:r>
            <a:r>
              <a:rPr lang="en-US" sz="1800" spc="-20" dirty="0">
                <a:solidFill>
                  <a:schemeClr val="tx1"/>
                </a:solidFill>
                <a:latin typeface="Carlito"/>
                <a:cs typeface="Carlito"/>
              </a:rPr>
              <a:t>data from </a:t>
            </a:r>
            <a:r>
              <a:rPr lang="en-US" sz="1800" spc="-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 public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API and </a:t>
            </a:r>
            <a:r>
              <a:rPr lang="en-US" sz="1800" spc="-5" dirty="0" err="1">
                <a:solidFill>
                  <a:schemeClr val="tx1"/>
                </a:solidFill>
                <a:latin typeface="Carlito"/>
                <a:cs typeface="Carlito"/>
              </a:rPr>
              <a:t>SpaceX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 Wikipedia</a:t>
            </a:r>
            <a:r>
              <a:rPr lang="en-US" sz="1800" spc="1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page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tabLst>
                <a:tab pos="240665" algn="l"/>
                <a:tab pos="241935" algn="l"/>
              </a:tabLst>
            </a:pP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</a:t>
            </a:r>
            <a:r>
              <a:rPr lang="en-US" sz="2200" spc="3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wrangling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tabLst>
                <a:tab pos="697865" algn="l"/>
                <a:tab pos="699135" algn="l"/>
              </a:tabLst>
            </a:pP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Classifying true landings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as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successful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1800" spc="-10" dirty="0">
                <a:solidFill>
                  <a:schemeClr val="tx1"/>
                </a:solidFill>
                <a:latin typeface="Carlito"/>
                <a:cs typeface="Carlito"/>
              </a:rPr>
              <a:t>unsuccessful</a:t>
            </a:r>
            <a:r>
              <a:rPr lang="en-US" sz="1800" spc="-5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otherwise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tabLst>
                <a:tab pos="240665" algn="l"/>
                <a:tab pos="241935" algn="l"/>
              </a:tabLst>
            </a:pP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exploratory </a:t>
            </a:r>
            <a:r>
              <a:rPr lang="en-US" sz="2200" spc="-35" dirty="0">
                <a:solidFill>
                  <a:schemeClr val="tx1"/>
                </a:solidFill>
                <a:latin typeface="Carlito"/>
                <a:cs typeface="Carlito"/>
              </a:rPr>
              <a:t>data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analysis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(EDA)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visualization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</a:t>
            </a:r>
            <a:r>
              <a:rPr lang="en-US" sz="2200" spc="155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SQL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tabLst>
                <a:tab pos="240665" algn="l"/>
                <a:tab pos="241935" algn="l"/>
              </a:tabLst>
            </a:pP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US" sz="2200" spc="-30" dirty="0">
                <a:solidFill>
                  <a:schemeClr val="tx1"/>
                </a:solidFill>
                <a:latin typeface="Carlito"/>
                <a:cs typeface="Carlito"/>
              </a:rPr>
              <a:t>interactive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visual analytics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Folium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and </a:t>
            </a:r>
            <a:r>
              <a:rPr lang="en-US" sz="2200" spc="-5" dirty="0" err="1">
                <a:solidFill>
                  <a:schemeClr val="tx1"/>
                </a:solidFill>
                <a:latin typeface="Carlito"/>
                <a:cs typeface="Carlito"/>
              </a:rPr>
              <a:t>Plotly</a:t>
            </a:r>
            <a:r>
              <a:rPr lang="en-US" sz="22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Dash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tabLst>
                <a:tab pos="240665" algn="l"/>
                <a:tab pos="241935" algn="l"/>
              </a:tabLst>
            </a:pPr>
            <a:r>
              <a:rPr lang="en-US" sz="2200" spc="-40" dirty="0">
                <a:solidFill>
                  <a:schemeClr val="tx1"/>
                </a:solidFill>
                <a:latin typeface="Carlito"/>
                <a:cs typeface="Carlito"/>
              </a:rPr>
              <a:t>Perform </a:t>
            </a:r>
            <a:r>
              <a:rPr lang="en-US" sz="2200" spc="-25" dirty="0">
                <a:solidFill>
                  <a:schemeClr val="tx1"/>
                </a:solidFill>
                <a:latin typeface="Carlito"/>
                <a:cs typeface="Carlito"/>
              </a:rPr>
              <a:t>predictive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analysis </a:t>
            </a:r>
            <a:r>
              <a:rPr lang="en-US" sz="2200" spc="-15" dirty="0">
                <a:solidFill>
                  <a:schemeClr val="tx1"/>
                </a:solidFill>
                <a:latin typeface="Carlito"/>
                <a:cs typeface="Carlito"/>
              </a:rPr>
              <a:t>using </a:t>
            </a:r>
            <a:r>
              <a:rPr lang="en-US" sz="2200" spc="-20" dirty="0">
                <a:solidFill>
                  <a:schemeClr val="tx1"/>
                </a:solidFill>
                <a:latin typeface="Carlito"/>
                <a:cs typeface="Carlito"/>
              </a:rPr>
              <a:t>classification</a:t>
            </a:r>
            <a:r>
              <a:rPr lang="en-US" sz="2200" spc="17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2200" spc="-5" dirty="0">
                <a:solidFill>
                  <a:schemeClr val="tx1"/>
                </a:solidFill>
                <a:latin typeface="Carlito"/>
                <a:cs typeface="Carlito"/>
              </a:rPr>
              <a:t>models</a:t>
            </a:r>
            <a:endParaRPr lang="en-US" sz="2200" dirty="0">
              <a:solidFill>
                <a:schemeClr val="tx1"/>
              </a:solidFill>
              <a:latin typeface="Carlito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tabLst>
                <a:tab pos="697865" algn="l"/>
                <a:tab pos="699135" algn="l"/>
              </a:tabLst>
            </a:pPr>
            <a:r>
              <a:rPr lang="en-US" sz="1800" spc="-45" dirty="0">
                <a:solidFill>
                  <a:schemeClr val="tx1"/>
                </a:solidFill>
                <a:latin typeface="Carlito"/>
                <a:cs typeface="Carlito"/>
              </a:rPr>
              <a:t>Tuned </a:t>
            </a:r>
            <a:r>
              <a:rPr lang="en-US" sz="1800" dirty="0">
                <a:solidFill>
                  <a:schemeClr val="tx1"/>
                </a:solidFill>
                <a:latin typeface="Carlito"/>
                <a:cs typeface="Carlito"/>
              </a:rPr>
              <a:t>models </a:t>
            </a:r>
            <a:r>
              <a:rPr lang="en-US" sz="1800" spc="-5" dirty="0">
                <a:solidFill>
                  <a:schemeClr val="tx1"/>
                </a:solidFill>
                <a:latin typeface="Carlito"/>
                <a:cs typeface="Carlito"/>
              </a:rPr>
              <a:t>using</a:t>
            </a:r>
            <a:r>
              <a:rPr lang="en-US" sz="1800" spc="10" dirty="0">
                <a:solidFill>
                  <a:schemeClr val="tx1"/>
                </a:solidFill>
                <a:latin typeface="Carlito"/>
                <a:cs typeface="Carlito"/>
              </a:rPr>
              <a:t> </a:t>
            </a:r>
            <a:r>
              <a:rPr lang="en-US" sz="1800" spc="-20" dirty="0" err="1">
                <a:solidFill>
                  <a:schemeClr val="tx1"/>
                </a:solidFill>
                <a:latin typeface="Carlito"/>
                <a:cs typeface="Carlito"/>
              </a:rPr>
              <a:t>GridSearchCV</a:t>
            </a:r>
            <a:endParaRPr lang="en-US" sz="1800" dirty="0">
              <a:solidFill>
                <a:schemeClr val="tx1"/>
              </a:solidFill>
              <a:latin typeface="Carlito"/>
              <a:cs typeface="Carlito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32193"/>
            <a:ext cx="10515600" cy="4744770"/>
          </a:xfrm>
          <a:prstGeom prst="rect">
            <a:avLst/>
          </a:prstGeom>
        </p:spPr>
        <p:txBody>
          <a:bodyPr/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process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involved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combination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of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API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requests 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X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public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API and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web  scraping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table in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Space </a:t>
            </a:r>
            <a:r>
              <a:rPr lang="en-US" sz="2400" spc="-75" dirty="0">
                <a:solidFill>
                  <a:srgbClr val="404040"/>
                </a:solidFill>
                <a:latin typeface="Carlito"/>
                <a:cs typeface="Carlito"/>
              </a:rPr>
              <a:t>X’s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Wikipedia</a:t>
            </a:r>
            <a:r>
              <a:rPr lang="en-US" sz="2400" spc="-1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entry.</a:t>
            </a:r>
            <a:endParaRPr lang="en-US" sz="2400" dirty="0">
              <a:latin typeface="Carlito"/>
              <a:cs typeface="Carlito"/>
            </a:endParaRPr>
          </a:p>
          <a:p>
            <a:pPr marL="12700" marR="356235">
              <a:lnSpc>
                <a:spcPts val="2300"/>
              </a:lnSpc>
              <a:spcBef>
                <a:spcPts val="1115"/>
              </a:spcBef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next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slide will show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API and 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one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after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will show 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flowchart of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data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collection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en-US" sz="2400" spc="-1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10" dirty="0" err="1">
                <a:solidFill>
                  <a:srgbClr val="404040"/>
                </a:solidFill>
                <a:latin typeface="Carlito"/>
                <a:cs typeface="Carlito"/>
              </a:rPr>
              <a:t>webscraping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.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Space X API </a:t>
            </a:r>
            <a:r>
              <a:rPr lang="en-US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Data</a:t>
            </a:r>
            <a:r>
              <a:rPr lang="en-US" sz="2400" u="heavy" spc="-9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lang="en-US" sz="2400" spc="-30" dirty="0" err="1">
                <a:solidFill>
                  <a:srgbClr val="404040"/>
                </a:solidFill>
                <a:latin typeface="Carlito"/>
                <a:cs typeface="Carlito"/>
              </a:rPr>
              <a:t>FlightNumber</a:t>
            </a:r>
            <a:r>
              <a:rPr lang="en-US" sz="2400" spc="-3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Date, </a:t>
            </a:r>
            <a:r>
              <a:rPr lang="en-US" sz="2400" spc="-25" dirty="0" err="1">
                <a:solidFill>
                  <a:srgbClr val="404040"/>
                </a:solidFill>
                <a:latin typeface="Carlito"/>
                <a:cs typeface="Carlito"/>
              </a:rPr>
              <a:t>BoosterVersion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5" dirty="0" err="1">
                <a:solidFill>
                  <a:srgbClr val="404040"/>
                </a:solidFill>
                <a:latin typeface="Carlito"/>
                <a:cs typeface="Carlito"/>
              </a:rPr>
              <a:t>LaunchSite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Flights,</a:t>
            </a:r>
            <a:r>
              <a:rPr lang="en-US" sz="2400" spc="5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dirty="0" err="1">
                <a:solidFill>
                  <a:srgbClr val="404040"/>
                </a:solidFill>
                <a:latin typeface="Carlito"/>
                <a:cs typeface="Carlito"/>
              </a:rPr>
              <a:t>GridFins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,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Reused, Legs, </a:t>
            </a:r>
            <a:r>
              <a:rPr lang="en-US" sz="2400" spc="-10" dirty="0" err="1">
                <a:solidFill>
                  <a:srgbClr val="404040"/>
                </a:solidFill>
                <a:latin typeface="Carlito"/>
                <a:cs typeface="Carlito"/>
              </a:rPr>
              <a:t>LandingPad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Block, </a:t>
            </a:r>
            <a:r>
              <a:rPr lang="en-US" sz="2400" spc="-10" dirty="0" err="1">
                <a:solidFill>
                  <a:srgbClr val="404040"/>
                </a:solidFill>
                <a:latin typeface="Carlito"/>
                <a:cs typeface="Carlito"/>
              </a:rPr>
              <a:t>ReusedCount</a:t>
            </a:r>
            <a:r>
              <a:rPr lang="en-US" sz="2400" spc="-1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Serial, Longitude,</a:t>
            </a:r>
            <a:r>
              <a:rPr lang="en-US" sz="2400" spc="-229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Latitude</a:t>
            </a:r>
            <a:endParaRPr lang="en-US" sz="24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lang="en-US" sz="2400" u="heavy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Wikipedia </a:t>
            </a:r>
            <a:r>
              <a:rPr lang="en-US" sz="2400" u="heavy" spc="-25" dirty="0" err="1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Webscrape</a:t>
            </a:r>
            <a:r>
              <a:rPr lang="en-US" sz="2400" u="heavy" spc="-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Data</a:t>
            </a:r>
            <a:r>
              <a:rPr lang="en-US" sz="2400" u="heavy" spc="-12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 </a:t>
            </a:r>
            <a:r>
              <a:rPr lang="en-US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Columns:</a:t>
            </a:r>
            <a:endParaRPr lang="en-US" sz="2400" dirty="0">
              <a:latin typeface="Carlito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Flight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No.,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site, </a:t>
            </a:r>
            <a:r>
              <a:rPr lang="en-US" sz="2400" spc="-25" dirty="0">
                <a:solidFill>
                  <a:srgbClr val="404040"/>
                </a:solidFill>
                <a:latin typeface="Carlito"/>
                <a:cs typeface="Carlito"/>
              </a:rPr>
              <a:t>Payload, </a:t>
            </a:r>
            <a:r>
              <a:rPr lang="en-US" sz="2400" spc="-20" dirty="0" err="1">
                <a:solidFill>
                  <a:srgbClr val="404040"/>
                </a:solidFill>
                <a:latin typeface="Carlito"/>
                <a:cs typeface="Carlito"/>
              </a:rPr>
              <a:t>PayloadMass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Orbit,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Customer,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Launch </a:t>
            </a:r>
            <a:r>
              <a:rPr lang="en-US" sz="2400" spc="-15" dirty="0">
                <a:solidFill>
                  <a:srgbClr val="404040"/>
                </a:solidFill>
                <a:latin typeface="Carlito"/>
                <a:cs typeface="Carlito"/>
              </a:rPr>
              <a:t>outcome, </a:t>
            </a:r>
            <a:r>
              <a:rPr lang="en-US" sz="2400" spc="-45" dirty="0">
                <a:solidFill>
                  <a:srgbClr val="404040"/>
                </a:solidFill>
                <a:latin typeface="Carlito"/>
                <a:cs typeface="Carlito"/>
              </a:rPr>
              <a:t>Version  </a:t>
            </a:r>
            <a:r>
              <a:rPr lang="en-US" sz="2400" spc="-60" dirty="0">
                <a:solidFill>
                  <a:srgbClr val="404040"/>
                </a:solidFill>
                <a:latin typeface="Carlito"/>
                <a:cs typeface="Carlito"/>
              </a:rPr>
              <a:t>Booster,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Booster </a:t>
            </a:r>
            <a:r>
              <a:rPr lang="en-US" sz="2400" dirty="0">
                <a:solidFill>
                  <a:srgbClr val="404040"/>
                </a:solidFill>
                <a:latin typeface="Carlito"/>
                <a:cs typeface="Carlito"/>
              </a:rPr>
              <a:t>landing, </a:t>
            </a:r>
            <a:r>
              <a:rPr lang="en-US" sz="2400" spc="-20" dirty="0">
                <a:solidFill>
                  <a:srgbClr val="404040"/>
                </a:solidFill>
                <a:latin typeface="Carlito"/>
                <a:cs typeface="Carlito"/>
              </a:rPr>
              <a:t>Date,</a:t>
            </a:r>
            <a:r>
              <a:rPr lang="en-US" sz="2400" spc="4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en-US" sz="2400" spc="-5" dirty="0">
                <a:solidFill>
                  <a:srgbClr val="404040"/>
                </a:solidFill>
                <a:latin typeface="Carlito"/>
                <a:cs typeface="Carlito"/>
              </a:rPr>
              <a:t>Time</a:t>
            </a:r>
            <a:endParaRPr lang="en-US" sz="2400" dirty="0">
              <a:latin typeface="Carlito"/>
              <a:cs typeface="Carlito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05968" y="5688770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8868" y="1590134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object 6"/>
          <p:cNvSpPr/>
          <p:nvPr/>
        </p:nvSpPr>
        <p:spPr>
          <a:xfrm>
            <a:off x="1279285" y="2137094"/>
            <a:ext cx="237744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7"/>
          <p:cNvGrpSpPr/>
          <p:nvPr/>
        </p:nvGrpSpPr>
        <p:grpSpPr>
          <a:xfrm>
            <a:off x="998868" y="1598360"/>
            <a:ext cx="1851660" cy="1607820"/>
            <a:chOff x="4782311" y="1478280"/>
            <a:chExt cx="1851660" cy="1607820"/>
          </a:xfrm>
        </p:grpSpPr>
        <p:sp>
          <p:nvSpPr>
            <p:cNvPr id="9" name="object 8"/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/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/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/>
          <p:cNvSpPr txBox="1"/>
          <p:nvPr/>
        </p:nvSpPr>
        <p:spPr>
          <a:xfrm>
            <a:off x="1122335" y="1905725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 dirty="0">
              <a:latin typeface="Carlito"/>
              <a:cs typeface="Carlito"/>
            </a:endParaRPr>
          </a:p>
        </p:txBody>
      </p:sp>
      <p:grpSp>
        <p:nvGrpSpPr>
          <p:cNvPr id="14" name="object 13"/>
          <p:cNvGrpSpPr/>
          <p:nvPr/>
        </p:nvGrpSpPr>
        <p:grpSpPr>
          <a:xfrm>
            <a:off x="998868" y="3190178"/>
            <a:ext cx="1851660" cy="1666239"/>
            <a:chOff x="4782311" y="2807207"/>
            <a:chExt cx="1851660" cy="1666239"/>
          </a:xfrm>
        </p:grpSpPr>
        <p:sp>
          <p:nvSpPr>
            <p:cNvPr id="15" name="object 14"/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/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/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7"/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8"/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9"/>
          <p:cNvSpPr txBox="1"/>
          <p:nvPr/>
        </p:nvSpPr>
        <p:spPr>
          <a:xfrm>
            <a:off x="1232422" y="3269554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1" name="object 20"/>
          <p:cNvGrpSpPr/>
          <p:nvPr/>
        </p:nvGrpSpPr>
        <p:grpSpPr>
          <a:xfrm>
            <a:off x="998868" y="4520630"/>
            <a:ext cx="2790825" cy="1141730"/>
            <a:chOff x="4782311" y="4137659"/>
            <a:chExt cx="2790825" cy="1141730"/>
          </a:xfrm>
        </p:grpSpPr>
        <p:sp>
          <p:nvSpPr>
            <p:cNvPr id="22" name="object 21"/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2"/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3"/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4"/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5"/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6"/>
          <p:cNvSpPr txBox="1"/>
          <p:nvPr/>
        </p:nvSpPr>
        <p:spPr>
          <a:xfrm>
            <a:off x="1194322" y="4703891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28" name="object 27"/>
          <p:cNvGrpSpPr/>
          <p:nvPr/>
        </p:nvGrpSpPr>
        <p:grpSpPr>
          <a:xfrm>
            <a:off x="3356497" y="3456878"/>
            <a:ext cx="1859280" cy="2205355"/>
            <a:chOff x="7139940" y="3073907"/>
            <a:chExt cx="1859280" cy="2205355"/>
          </a:xfrm>
        </p:grpSpPr>
        <p:sp>
          <p:nvSpPr>
            <p:cNvPr id="29" name="object 28"/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29"/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0"/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1"/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2"/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3"/>
          <p:cNvSpPr txBox="1"/>
          <p:nvPr/>
        </p:nvSpPr>
        <p:spPr>
          <a:xfrm>
            <a:off x="3517278" y="4808413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35" name="object 34"/>
          <p:cNvGrpSpPr/>
          <p:nvPr/>
        </p:nvGrpSpPr>
        <p:grpSpPr>
          <a:xfrm>
            <a:off x="3356497" y="2127950"/>
            <a:ext cx="1868805" cy="2205355"/>
            <a:chOff x="7139940" y="1744979"/>
            <a:chExt cx="1868805" cy="2205355"/>
          </a:xfrm>
        </p:grpSpPr>
        <p:sp>
          <p:nvSpPr>
            <p:cNvPr id="36" name="object 35"/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6"/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7"/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8"/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9"/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0"/>
          <p:cNvSpPr txBox="1"/>
          <p:nvPr/>
        </p:nvSpPr>
        <p:spPr>
          <a:xfrm>
            <a:off x="3508135" y="3478976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42" name="object 41"/>
          <p:cNvGrpSpPr/>
          <p:nvPr/>
        </p:nvGrpSpPr>
        <p:grpSpPr>
          <a:xfrm>
            <a:off x="3356497" y="1861251"/>
            <a:ext cx="2790825" cy="1143000"/>
            <a:chOff x="7139940" y="1478280"/>
            <a:chExt cx="2790825" cy="1143000"/>
          </a:xfrm>
        </p:grpSpPr>
        <p:sp>
          <p:nvSpPr>
            <p:cNvPr id="43" name="object 42"/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3"/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4"/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5"/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6"/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7"/>
          <p:cNvSpPr txBox="1">
            <a:spLocks/>
          </p:cNvSpPr>
          <p:nvPr/>
        </p:nvSpPr>
        <p:spPr>
          <a:xfrm>
            <a:off x="3570618" y="2043876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GB" sz="1500" spc="-5" smtClean="0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GB" sz="1500" spc="-10" smtClean="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GB" sz="1500" spc="-204" smtClean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GB" sz="1500" spc="-5" smtClean="0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GB" sz="1500" smtClean="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GB" sz="1500" spc="-20" smtClean="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GB" sz="1500" smtClean="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GB" sz="1500">
              <a:latin typeface="Carlito"/>
              <a:cs typeface="Carlito"/>
            </a:endParaRPr>
          </a:p>
        </p:txBody>
      </p:sp>
      <p:grpSp>
        <p:nvGrpSpPr>
          <p:cNvPr id="49" name="object 48"/>
          <p:cNvGrpSpPr/>
          <p:nvPr/>
        </p:nvGrpSpPr>
        <p:grpSpPr>
          <a:xfrm>
            <a:off x="5712600" y="1861251"/>
            <a:ext cx="1894839" cy="1143000"/>
            <a:chOff x="9496043" y="1478280"/>
            <a:chExt cx="1894839" cy="1143000"/>
          </a:xfrm>
        </p:grpSpPr>
        <p:sp>
          <p:nvSpPr>
            <p:cNvPr id="50" name="object 49"/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0"/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1"/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2"/>
          <p:cNvSpPr txBox="1"/>
          <p:nvPr/>
        </p:nvSpPr>
        <p:spPr>
          <a:xfrm>
            <a:off x="5856873" y="2043876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922411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cs typeface="Calibri"/>
            </a:endParaRPr>
          </a:p>
        </p:txBody>
      </p:sp>
      <p:grpSp>
        <p:nvGrpSpPr>
          <p:cNvPr id="7" name="object 6"/>
          <p:cNvGrpSpPr/>
          <p:nvPr/>
        </p:nvGrpSpPr>
        <p:grpSpPr>
          <a:xfrm>
            <a:off x="804769" y="1430083"/>
            <a:ext cx="2621280" cy="2318385"/>
            <a:chOff x="5111496" y="713231"/>
            <a:chExt cx="2621280" cy="2318385"/>
          </a:xfrm>
        </p:grpSpPr>
        <p:sp>
          <p:nvSpPr>
            <p:cNvPr id="8" name="object 7"/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/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/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/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/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2"/>
          <p:cNvSpPr txBox="1"/>
          <p:nvPr/>
        </p:nvSpPr>
        <p:spPr>
          <a:xfrm>
            <a:off x="1007842" y="1820989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15" name="object 13"/>
          <p:cNvGrpSpPr/>
          <p:nvPr/>
        </p:nvGrpSpPr>
        <p:grpSpPr>
          <a:xfrm>
            <a:off x="671147" y="3119819"/>
            <a:ext cx="2580640" cy="2318385"/>
            <a:chOff x="5111496" y="2589276"/>
            <a:chExt cx="2580640" cy="2318385"/>
          </a:xfrm>
        </p:grpSpPr>
        <p:sp>
          <p:nvSpPr>
            <p:cNvPr id="16" name="object 14"/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5"/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/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/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/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9"/>
          <p:cNvSpPr txBox="1"/>
          <p:nvPr/>
        </p:nvSpPr>
        <p:spPr>
          <a:xfrm>
            <a:off x="885501" y="3387662"/>
            <a:ext cx="2462824" cy="65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 err="1" smtClean="0">
                <a:solidFill>
                  <a:srgbClr val="FFFFFF"/>
                </a:solidFill>
                <a:latin typeface="Carlito"/>
                <a:cs typeface="Carlito"/>
              </a:rPr>
              <a:t>BeautifulSo</a:t>
            </a:r>
            <a:r>
              <a:rPr lang="en-US" sz="2200" spc="-15" dirty="0" err="1" smtClean="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sz="2200" spc="-15" dirty="0" err="1" smtClean="0">
                <a:solidFill>
                  <a:srgbClr val="FFFFFF"/>
                </a:solidFill>
                <a:latin typeface="Carlito"/>
                <a:cs typeface="Carlito"/>
              </a:rPr>
              <a:t>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2" name="object 20"/>
          <p:cNvGrpSpPr/>
          <p:nvPr/>
        </p:nvGrpSpPr>
        <p:grpSpPr>
          <a:xfrm>
            <a:off x="804769" y="5182172"/>
            <a:ext cx="3906520" cy="1580515"/>
            <a:chOff x="5111496" y="4465320"/>
            <a:chExt cx="3906520" cy="1580515"/>
          </a:xfrm>
        </p:grpSpPr>
        <p:sp>
          <p:nvSpPr>
            <p:cNvPr id="23" name="object 21"/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2"/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3"/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/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/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/>
          <p:cNvSpPr txBox="1"/>
          <p:nvPr/>
        </p:nvSpPr>
        <p:spPr>
          <a:xfrm>
            <a:off x="1175482" y="5427154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9" name="object 27"/>
          <p:cNvGrpSpPr/>
          <p:nvPr/>
        </p:nvGrpSpPr>
        <p:grpSpPr>
          <a:xfrm>
            <a:off x="4131661" y="3682556"/>
            <a:ext cx="2580640" cy="3080385"/>
            <a:chOff x="8438388" y="2965704"/>
            <a:chExt cx="2580640" cy="3080385"/>
          </a:xfrm>
        </p:grpSpPr>
        <p:sp>
          <p:nvSpPr>
            <p:cNvPr id="30" name="object 28"/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/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/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1"/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2"/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3"/>
          <p:cNvSpPr txBox="1"/>
          <p:nvPr/>
        </p:nvSpPr>
        <p:spPr>
          <a:xfrm>
            <a:off x="4773264" y="5544502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36" name="object 34"/>
          <p:cNvGrpSpPr/>
          <p:nvPr/>
        </p:nvGrpSpPr>
        <p:grpSpPr>
          <a:xfrm>
            <a:off x="4131661" y="1806512"/>
            <a:ext cx="2580640" cy="3112135"/>
            <a:chOff x="8438388" y="1089660"/>
            <a:chExt cx="2580640" cy="3112135"/>
          </a:xfrm>
        </p:grpSpPr>
        <p:sp>
          <p:nvSpPr>
            <p:cNvPr id="37" name="object 35"/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/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7"/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8"/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9"/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0"/>
          <p:cNvSpPr txBox="1"/>
          <p:nvPr/>
        </p:nvSpPr>
        <p:spPr>
          <a:xfrm>
            <a:off x="4236034" y="3264979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43" name="object 41"/>
          <p:cNvGrpSpPr/>
          <p:nvPr/>
        </p:nvGrpSpPr>
        <p:grpSpPr>
          <a:xfrm>
            <a:off x="4131661" y="1430083"/>
            <a:ext cx="2580640" cy="1580515"/>
            <a:chOff x="8438388" y="713231"/>
            <a:chExt cx="2580640" cy="1580515"/>
          </a:xfrm>
        </p:grpSpPr>
        <p:sp>
          <p:nvSpPr>
            <p:cNvPr id="44" name="object 42"/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3"/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4"/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5"/>
          <p:cNvSpPr txBox="1"/>
          <p:nvPr/>
        </p:nvSpPr>
        <p:spPr>
          <a:xfrm>
            <a:off x="4399377" y="1817942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f80a141d-92ca-4d3d-9308-f7e7b1d44ce8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55be751-a274-42e8-93fb-f39d3b9bccc8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</TotalTime>
  <Words>2325</Words>
  <Application>Microsoft Office PowerPoint</Application>
  <PresentationFormat>Widescreen</PresentationFormat>
  <Paragraphs>260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-apple-system</vt:lpstr>
      <vt:lpstr>Arial</vt:lpstr>
      <vt:lpstr>Calibri</vt:lpstr>
      <vt:lpstr>Calibri Light</vt:lpstr>
      <vt:lpstr>Carlito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dell</cp:lastModifiedBy>
  <cp:revision>206</cp:revision>
  <dcterms:created xsi:type="dcterms:W3CDTF">2021-04-29T18:58:34Z</dcterms:created>
  <dcterms:modified xsi:type="dcterms:W3CDTF">2024-01-06T17:35:43Z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